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58" r:id="rId7"/>
    <p:sldId id="262" r:id="rId8"/>
    <p:sldId id="267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9B78B-1EFC-3EFF-DB0F-BD628FEE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14FE2-1BE8-5403-AEF6-E04A172CD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B4104-797C-CFD5-6275-58980A1A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F309E-F89E-1128-D907-DFC75B77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B1A87-F9C4-ED21-EFC8-81CE88CE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2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99EE8-27BA-0AB6-45B0-18432DA5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BCD28-B521-0B89-C23C-D1867FEF0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7941B-59E5-11FB-76C8-14E0C438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507DA-BDE2-07A7-3538-8E6952AC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3D945-BB43-DC11-07D7-32E9A766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7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E6181E-311C-3739-EDB0-0D7234D5E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FAC99E-AF26-E997-0AC8-72D1A0B9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4D964-182A-3958-27A4-490335E7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8FD2B-E2AA-77C9-8D4C-06D80612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4BACB-5788-A90A-D509-561E032A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D39FF-C093-72F8-6EDD-1B5B0C2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DF145-58C8-3ABF-36CD-ACAA6343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67844-4B55-184B-C53D-9649C871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4E464-FD46-FD20-2B97-E42C0111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91F4C-29BF-5B39-8A6E-4AA68793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4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5EC85-A989-D191-0652-B3E3874F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C1B04-1768-D2B4-E74A-23FFF07B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A0179-1BAC-5362-93F3-32E89AE7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A24812-879A-C128-8601-4DE42439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53AC0-8988-E564-DEB3-653FE02D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494BC-0F65-A1DA-24B7-CF0E1FAC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90A95-81F8-23E9-C282-95027D0F5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6F26-0C76-EF75-99A2-DE04560EF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1C1B9-3C0E-43C4-6E39-085EF46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1B9BA-3FFB-CCAC-E6C9-BF33D339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15D00-F1B9-719B-E4A5-5B68013C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6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C44A7-EE6A-57E2-937A-DD5218B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7C586-8295-38C7-3D76-8FBA8F4E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57DC4-1C97-87E9-8736-5C429079D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074AA7-DDAE-F490-0499-E37A7A8CA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D25B54-3207-529D-347F-CD793D16B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B54E03-08AF-CDD8-43A0-E78C66EE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BE964-07E3-9F82-4123-D1D055A0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11FBE4-A949-0D1B-B7BC-CB3CE736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42F5B-95D0-6A09-46A1-5C4DE838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5D4C30-FC0C-A8BD-D4E6-116B2D8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09083D-C4F0-2417-2525-231CB9A6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C44E8-1EEF-B145-0EB4-F3C24959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3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AA7BF7-1DA4-D091-D7AA-C0B626CA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26F88A-B4A2-816F-D961-23878792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0DDA0-DD30-6134-5949-8C47AD62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1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1E7BA-69D1-D206-7D35-CE6C199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67D6-E53E-D508-64D9-75C19DC8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B447A3-AB4E-A462-AB5E-D3C20B617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AB96B-C7A9-A272-A1CD-05A73D97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4F9CA-1B1D-9A94-AB3E-F03BE8F6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0CDD8-C925-742E-DC46-E7903167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5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A5059-35B0-A692-2A1C-BF60C45C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21773E-5318-A4DB-3D2A-F38936626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9D39F5-69D0-5F1B-B395-58DBCB77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90E5D-235D-B53D-9026-3C1BE255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60407-00F8-1E0A-7AC1-F1CF3006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2549-B865-4182-90A6-57DC890D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1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E01F43-770C-50DE-9DD2-C236D585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89F4F-C188-CBA1-5379-AD21F48F2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2183C-0997-590B-C7F8-83D8F9B4D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BF6D6-1844-4CFA-B88C-99F05EA943A4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E59E2-F1FA-893B-AEA3-12D31CF2F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FC190-8CCE-ED83-D782-7EE1DD2FD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8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878F1-EA41-E2F6-93E8-D690B54F2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352D78-9BC0-4A70-6A50-3DE037EBA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: Convolutional Networks for Biomedical Image Segmentation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09FF78E-FFCC-E4BD-0168-72BFA1733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741047"/>
              </p:ext>
            </p:extLst>
          </p:nvPr>
        </p:nvGraphicFramePr>
        <p:xfrm>
          <a:off x="7575289" y="6197982"/>
          <a:ext cx="49768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4976037" imgH="518302" progId="Package">
                  <p:embed/>
                </p:oleObj>
              </mc:Choice>
              <mc:Fallback>
                <p:oleObj name="포장기 셸 개체" showAsIcon="1" r:id="rId2" imgW="4976037" imgH="5183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5289" y="6197982"/>
                        <a:ext cx="4976812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9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098545-DCD2-1182-8270-8B2C46B6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09" y="905703"/>
            <a:ext cx="5584903" cy="373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22C00-3906-5EAE-B3EC-F52A9F5C3A15}"/>
              </a:ext>
            </a:extLst>
          </p:cNvPr>
          <p:cNvSpPr txBox="1"/>
          <p:nvPr/>
        </p:nvSpPr>
        <p:spPr>
          <a:xfrm>
            <a:off x="563756" y="2468301"/>
            <a:ext cx="2346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2x2 MaxPooling (Stride =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08FCC-31D3-6923-A373-A6BEB041E15F}"/>
              </a:ext>
            </a:extLst>
          </p:cNvPr>
          <p:cNvSpPr txBox="1"/>
          <p:nvPr/>
        </p:nvSpPr>
        <p:spPr>
          <a:xfrm>
            <a:off x="-35175" y="483544"/>
            <a:ext cx="2992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3x3 Convolution (Stride = 1, Padding = None)</a:t>
            </a:r>
            <a:endParaRPr lang="ko-KR" altLang="en-US" sz="1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90949-146A-D796-40CD-0F99E036E90A}"/>
              </a:ext>
            </a:extLst>
          </p:cNvPr>
          <p:cNvSpPr txBox="1"/>
          <p:nvPr/>
        </p:nvSpPr>
        <p:spPr>
          <a:xfrm>
            <a:off x="4978147" y="4626995"/>
            <a:ext cx="1188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Bottleneck</a:t>
            </a:r>
            <a:endParaRPr lang="ko-KR" alt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5616E-BE31-413A-B77F-CCCBDD0D8370}"/>
              </a:ext>
            </a:extLst>
          </p:cNvPr>
          <p:cNvSpPr txBox="1"/>
          <p:nvPr/>
        </p:nvSpPr>
        <p:spPr>
          <a:xfrm>
            <a:off x="415799" y="4142163"/>
            <a:ext cx="2762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Up-Sampling (Transposed Convolution)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22BFE-D087-86C3-A70F-27A617B03B9C}"/>
              </a:ext>
            </a:extLst>
          </p:cNvPr>
          <p:cNvSpPr txBox="1"/>
          <p:nvPr/>
        </p:nvSpPr>
        <p:spPr>
          <a:xfrm>
            <a:off x="8805953" y="518610"/>
            <a:ext cx="1188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b="1" dirty="0"/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338827EB-358F-FA25-BE95-C17CACA079F9}"/>
              </a:ext>
            </a:extLst>
          </p:cNvPr>
          <p:cNvCxnSpPr>
            <a:endCxn id="6" idx="3"/>
          </p:cNvCxnSpPr>
          <p:nvPr/>
        </p:nvCxnSpPr>
        <p:spPr>
          <a:xfrm rot="16200000" flipV="1">
            <a:off x="2641415" y="922573"/>
            <a:ext cx="1152697" cy="52086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9656B88-CE0A-1FFC-3694-D8CF6F46A031}"/>
              </a:ext>
            </a:extLst>
          </p:cNvPr>
          <p:cNvCxnSpPr>
            <a:cxnSpLocks/>
          </p:cNvCxnSpPr>
          <p:nvPr/>
        </p:nvCxnSpPr>
        <p:spPr>
          <a:xfrm rot="10800000">
            <a:off x="2563793" y="2598516"/>
            <a:ext cx="1070658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1D1297E5-EE0F-5EB6-CB49-CDC26696B45D}"/>
              </a:ext>
            </a:extLst>
          </p:cNvPr>
          <p:cNvCxnSpPr>
            <a:cxnSpLocks/>
            <a:endCxn id="96" idx="3"/>
          </p:cNvCxnSpPr>
          <p:nvPr/>
        </p:nvCxnSpPr>
        <p:spPr>
          <a:xfrm rot="5400000">
            <a:off x="4806951" y="4582892"/>
            <a:ext cx="1187763" cy="81931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13DC1D9D-2811-E606-D24A-4A94556780F9}"/>
              </a:ext>
            </a:extLst>
          </p:cNvPr>
          <p:cNvCxnSpPr>
            <a:cxnSpLocks/>
          </p:cNvCxnSpPr>
          <p:nvPr/>
        </p:nvCxnSpPr>
        <p:spPr>
          <a:xfrm flipV="1">
            <a:off x="5733338" y="3330406"/>
            <a:ext cx="2536773" cy="82557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A7E158F4-3A13-5921-A625-5AF0DDBD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" y="4398670"/>
            <a:ext cx="4832712" cy="2375526"/>
          </a:xfrm>
          <a:prstGeom prst="rect">
            <a:avLst/>
          </a:prstGeom>
        </p:spPr>
      </p:pic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EA2F1E00-AD8C-020C-CE3E-65C0435E4668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7243901" y="571774"/>
            <a:ext cx="1357263" cy="57805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4F8FE8-BD62-E936-5B63-FABEB441750C}"/>
              </a:ext>
            </a:extLst>
          </p:cNvPr>
          <p:cNvSpPr txBox="1"/>
          <p:nvPr/>
        </p:nvSpPr>
        <p:spPr>
          <a:xfrm>
            <a:off x="8211560" y="59059"/>
            <a:ext cx="1188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Conv 1x1</a:t>
            </a:r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D48D4-382B-228A-0185-0D919C55D8F6}"/>
              </a:ext>
            </a:extLst>
          </p:cNvPr>
          <p:cNvSpPr txBox="1"/>
          <p:nvPr/>
        </p:nvSpPr>
        <p:spPr>
          <a:xfrm>
            <a:off x="8333768" y="3080973"/>
            <a:ext cx="1188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Skip Connection (Concatenation)</a:t>
            </a:r>
            <a:endParaRPr lang="ko-KR" altLang="en-US" sz="1000" b="1" dirty="0"/>
          </a:p>
        </p:txBody>
      </p:sp>
      <p:pic>
        <p:nvPicPr>
          <p:cNvPr id="1051" name="그림 1050">
            <a:extLst>
              <a:ext uri="{FF2B5EF4-FFF2-40B4-BE49-F238E27FC236}">
                <a16:creationId xmlns:a16="http://schemas.microsoft.com/office/drawing/2014/main" id="{649FB052-F3AB-0273-03CC-894C4588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1" y="259876"/>
            <a:ext cx="3994179" cy="1501318"/>
          </a:xfrm>
          <a:prstGeom prst="rect">
            <a:avLst/>
          </a:prstGeom>
        </p:spPr>
      </p:pic>
      <p:pic>
        <p:nvPicPr>
          <p:cNvPr id="1053" name="그림 1052">
            <a:extLst>
              <a:ext uri="{FF2B5EF4-FFF2-40B4-BE49-F238E27FC236}">
                <a16:creationId xmlns:a16="http://schemas.microsoft.com/office/drawing/2014/main" id="{B3ABA85A-1319-A474-26D9-2508BB932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938" y="3481083"/>
            <a:ext cx="3028427" cy="335354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BB28FB-5629-9B16-3FA3-F9A99B05E533}"/>
              </a:ext>
            </a:extLst>
          </p:cNvPr>
          <p:cNvSpPr/>
          <p:nvPr/>
        </p:nvSpPr>
        <p:spPr>
          <a:xfrm>
            <a:off x="4768776" y="4265274"/>
            <a:ext cx="1307939" cy="36172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7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E7F5D-E699-AAE5-61B4-9F8786256919}"/>
              </a:ext>
            </a:extLst>
          </p:cNvPr>
          <p:cNvSpPr txBox="1"/>
          <p:nvPr/>
        </p:nvSpPr>
        <p:spPr>
          <a:xfrm>
            <a:off x="176212" y="145300"/>
            <a:ext cx="3354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Augmentation - Elastic Deformation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984DC-BFB4-0B1A-B98A-8198C014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24" y="1370706"/>
            <a:ext cx="4442068" cy="3045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04BC0-0FB8-D34D-593B-3BB00534E2AC}"/>
              </a:ext>
            </a:extLst>
          </p:cNvPr>
          <p:cNvSpPr txBox="1"/>
          <p:nvPr/>
        </p:nvSpPr>
        <p:spPr>
          <a:xfrm>
            <a:off x="959124" y="4884516"/>
            <a:ext cx="735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en-US" altLang="ko-KR" sz="1200" dirty="0"/>
              <a:t>Pixel</a:t>
            </a:r>
            <a:r>
              <a:rPr lang="ko-KR" altLang="en-US" sz="1200" dirty="0"/>
              <a:t>이 랜덤하게 다른 방향으로 뒤틀리도록 변형하는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453F06-A78E-AB89-E3A5-4FCAD5A8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32" y="1370706"/>
            <a:ext cx="4888153" cy="2740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1C29-8B3C-5DD6-A83D-71859A34B9F4}"/>
              </a:ext>
            </a:extLst>
          </p:cNvPr>
          <p:cNvSpPr txBox="1"/>
          <p:nvPr/>
        </p:nvSpPr>
        <p:spPr>
          <a:xfrm>
            <a:off x="6997251" y="4884516"/>
            <a:ext cx="476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의학 데이터의 경우 세포들의 움직임에 따라 사진이 다르기 때문에 </a:t>
            </a:r>
            <a:br>
              <a:rPr lang="en-US" altLang="ko-KR" sz="1200" dirty="0"/>
            </a:br>
            <a:r>
              <a:rPr lang="en-US" altLang="ko-KR" sz="1200" b="1" dirty="0"/>
              <a:t>Elastic Deformation</a:t>
            </a:r>
            <a:r>
              <a:rPr lang="en-US" altLang="ko-KR" sz="1200" dirty="0"/>
              <a:t> </a:t>
            </a:r>
            <a:r>
              <a:rPr lang="ko-KR" altLang="en-US" sz="1200" dirty="0"/>
              <a:t>사용하기 적합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7CC640-F8C0-67F0-43E0-6C12E56063D2}"/>
              </a:ext>
            </a:extLst>
          </p:cNvPr>
          <p:cNvCxnSpPr/>
          <p:nvPr/>
        </p:nvCxnSpPr>
        <p:spPr>
          <a:xfrm>
            <a:off x="3056013" y="6349849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CFC5EF-3E9B-1B03-E9F7-538719818226}"/>
              </a:ext>
            </a:extLst>
          </p:cNvPr>
          <p:cNvSpPr txBox="1"/>
          <p:nvPr/>
        </p:nvSpPr>
        <p:spPr>
          <a:xfrm>
            <a:off x="3393667" y="6211349"/>
            <a:ext cx="735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U-Net</a:t>
            </a:r>
            <a:r>
              <a:rPr lang="ko-KR" altLang="en-US" sz="1200" dirty="0"/>
              <a:t>은 의학 데이터 분석하기 위해 만들어진 모델이기에 </a:t>
            </a:r>
            <a:r>
              <a:rPr lang="en-US" altLang="ko-KR" sz="1200" b="1" dirty="0"/>
              <a:t>Elastic Deformation </a:t>
            </a:r>
            <a:r>
              <a:rPr lang="en-US" altLang="ko-KR" sz="1200" dirty="0"/>
              <a:t>Augmentation </a:t>
            </a:r>
            <a:r>
              <a:rPr lang="ko-KR" altLang="en-US" sz="1200" dirty="0"/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321863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1B1323-84ED-0B74-DB96-256F04BAA4B2}"/>
              </a:ext>
            </a:extLst>
          </p:cNvPr>
          <p:cNvSpPr txBox="1"/>
          <p:nvPr/>
        </p:nvSpPr>
        <p:spPr>
          <a:xfrm>
            <a:off x="3662329" y="890571"/>
            <a:ext cx="1251152" cy="22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Mirroring Image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5D201-409A-7F54-F818-AFEDC7B56A60}"/>
              </a:ext>
            </a:extLst>
          </p:cNvPr>
          <p:cNvSpPr txBox="1"/>
          <p:nvPr/>
        </p:nvSpPr>
        <p:spPr>
          <a:xfrm>
            <a:off x="176212" y="145300"/>
            <a:ext cx="2775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Overlap Tile Strategy</a:t>
            </a:r>
            <a:endParaRPr lang="ko-KR" altLang="en-US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90A46A-1DDA-38C0-52E9-B7B5223B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10" y="1219989"/>
            <a:ext cx="8472850" cy="24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B6F7D9-2C61-81DD-8F0C-873D794AC23B}"/>
              </a:ext>
            </a:extLst>
          </p:cNvPr>
          <p:cNvGrpSpPr/>
          <p:nvPr/>
        </p:nvGrpSpPr>
        <p:grpSpPr>
          <a:xfrm>
            <a:off x="675513" y="1652626"/>
            <a:ext cx="2011772" cy="1917540"/>
            <a:chOff x="1354237" y="1904034"/>
            <a:chExt cx="2230783" cy="2201120"/>
          </a:xfrm>
          <a:solidFill>
            <a:schemeClr val="bg1">
              <a:lumMod val="5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6233F9-BF3D-B833-E5C9-7A91612B947B}"/>
                </a:ext>
              </a:extLst>
            </p:cNvPr>
            <p:cNvSpPr/>
            <p:nvPr/>
          </p:nvSpPr>
          <p:spPr>
            <a:xfrm>
              <a:off x="1354238" y="1904035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C1CC44-816C-7174-2683-5A1A6F17AAC4}"/>
                </a:ext>
              </a:extLst>
            </p:cNvPr>
            <p:cNvSpPr/>
            <p:nvPr/>
          </p:nvSpPr>
          <p:spPr>
            <a:xfrm>
              <a:off x="1354237" y="3809999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FECE5A-F651-2F82-19ED-2E7176A108E3}"/>
                </a:ext>
              </a:extLst>
            </p:cNvPr>
            <p:cNvSpPr/>
            <p:nvPr/>
          </p:nvSpPr>
          <p:spPr>
            <a:xfrm rot="5400000">
              <a:off x="405113" y="2853159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88D10-39A7-97AB-0708-5086D3250E0E}"/>
                </a:ext>
              </a:extLst>
            </p:cNvPr>
            <p:cNvSpPr/>
            <p:nvPr/>
          </p:nvSpPr>
          <p:spPr>
            <a:xfrm rot="5400000">
              <a:off x="2340741" y="2853158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CF3931-1560-7444-A719-44C4AF89B7A8}"/>
              </a:ext>
            </a:extLst>
          </p:cNvPr>
          <p:cNvGrpSpPr/>
          <p:nvPr/>
        </p:nvGrpSpPr>
        <p:grpSpPr>
          <a:xfrm>
            <a:off x="949475" y="893489"/>
            <a:ext cx="1463848" cy="2411940"/>
            <a:chOff x="2888968" y="3390536"/>
            <a:chExt cx="1609119" cy="27788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08CCB1-EC14-C9D7-A200-65B1F44A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968" y="4583549"/>
              <a:ext cx="1609119" cy="158579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10707-86AE-C216-41A2-BDD27672F1CD}"/>
                </a:ext>
              </a:extLst>
            </p:cNvPr>
            <p:cNvSpPr txBox="1"/>
            <p:nvPr/>
          </p:nvSpPr>
          <p:spPr>
            <a:xfrm>
              <a:off x="3194981" y="3390536"/>
              <a:ext cx="1130933" cy="248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Original Image</a:t>
              </a:r>
              <a:endParaRPr lang="ko-KR" altLang="en-US" sz="8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499B07-25FF-C551-A718-D64C2DB931DC}"/>
              </a:ext>
            </a:extLst>
          </p:cNvPr>
          <p:cNvSpPr txBox="1"/>
          <p:nvPr/>
        </p:nvSpPr>
        <p:spPr>
          <a:xfrm>
            <a:off x="1011378" y="1667193"/>
            <a:ext cx="1542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Mirroring  Extrapolation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3D001-BE89-7633-AE6B-FCEEF046A6FC}"/>
              </a:ext>
            </a:extLst>
          </p:cNvPr>
          <p:cNvSpPr txBox="1"/>
          <p:nvPr/>
        </p:nvSpPr>
        <p:spPr>
          <a:xfrm>
            <a:off x="629193" y="3977425"/>
            <a:ext cx="6969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우선 이미지가 큰 경우 이미지를 자른 후 각 이미지에 해당하는 </a:t>
            </a:r>
            <a:r>
              <a:rPr lang="en-US" altLang="ko-KR" sz="1000" dirty="0"/>
              <a:t>Segmentation </a:t>
            </a:r>
            <a:r>
              <a:rPr lang="ko-KR" altLang="en-US" sz="1000" dirty="0"/>
              <a:t>진행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/>
              <a:t>Original Image</a:t>
            </a:r>
            <a:r>
              <a:rPr lang="ko-KR" altLang="en-US" sz="1000" dirty="0"/>
              <a:t> </a:t>
            </a:r>
            <a:r>
              <a:rPr lang="en-US" altLang="ko-KR" sz="1000" dirty="0"/>
              <a:t>Mirroring Extrapolation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/>
              <a:t>Mirroring </a:t>
            </a:r>
            <a:r>
              <a:rPr lang="ko-KR" altLang="en-US" sz="1000" dirty="0"/>
              <a:t>적용한 </a:t>
            </a:r>
            <a:r>
              <a:rPr lang="en-US" altLang="ko-KR" sz="1000" dirty="0"/>
              <a:t>Image</a:t>
            </a:r>
            <a:r>
              <a:rPr lang="ko-KR" altLang="en-US" sz="1000" dirty="0"/>
              <a:t>에서 파란색 영역을 </a:t>
            </a:r>
            <a:r>
              <a:rPr lang="en-US" altLang="ko-KR" sz="1000" dirty="0"/>
              <a:t>Input</a:t>
            </a:r>
            <a:r>
              <a:rPr lang="ko-KR" altLang="en-US" sz="1000" dirty="0"/>
              <a:t>으로 넣으면 노란색 영역이 </a:t>
            </a:r>
            <a:r>
              <a:rPr lang="en-US" altLang="ko-KR" sz="1000" dirty="0"/>
              <a:t>Output</a:t>
            </a:r>
            <a:r>
              <a:rPr lang="ko-KR" altLang="en-US" sz="1000" dirty="0"/>
              <a:t>으로 추출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동일하게 초록색 영역을 </a:t>
            </a:r>
            <a:r>
              <a:rPr lang="en-US" altLang="ko-KR" sz="1000" dirty="0"/>
              <a:t>Segmentation </a:t>
            </a:r>
            <a:r>
              <a:rPr lang="ko-KR" altLang="en-US" sz="1000" dirty="0"/>
              <a:t>하기 위해서는 빨간색 영역을 모델의 </a:t>
            </a:r>
            <a:r>
              <a:rPr lang="en-US" altLang="ko-KR" sz="1000" dirty="0"/>
              <a:t>Input</a:t>
            </a:r>
            <a:r>
              <a:rPr lang="ko-KR" altLang="en-US" sz="1000" dirty="0"/>
              <a:t>으로 사용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494D21-060D-9E7D-8FE2-A4324C2E46F4}"/>
              </a:ext>
            </a:extLst>
          </p:cNvPr>
          <p:cNvSpPr/>
          <p:nvPr/>
        </p:nvSpPr>
        <p:spPr>
          <a:xfrm>
            <a:off x="3304107" y="1661406"/>
            <a:ext cx="1226916" cy="1009552"/>
          </a:xfrm>
          <a:prstGeom prst="rect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F0FE70-A37C-D978-07FB-407B3F38BF0D}"/>
              </a:ext>
            </a:extLst>
          </p:cNvPr>
          <p:cNvSpPr/>
          <p:nvPr/>
        </p:nvSpPr>
        <p:spPr>
          <a:xfrm>
            <a:off x="3559215" y="1909756"/>
            <a:ext cx="700269" cy="4977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B7F17C-C171-3067-E03D-4E1C2EEF0F5B}"/>
              </a:ext>
            </a:extLst>
          </p:cNvPr>
          <p:cNvSpPr/>
          <p:nvPr/>
        </p:nvSpPr>
        <p:spPr>
          <a:xfrm>
            <a:off x="4270593" y="1912318"/>
            <a:ext cx="700269" cy="4977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15A84A-7C28-A5C7-052F-0D4F22CABECE}"/>
              </a:ext>
            </a:extLst>
          </p:cNvPr>
          <p:cNvSpPr/>
          <p:nvPr/>
        </p:nvSpPr>
        <p:spPr>
          <a:xfrm>
            <a:off x="4053335" y="1661406"/>
            <a:ext cx="1226916" cy="10095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AC6DFB-3D72-1786-9551-280BC5B5A399}"/>
              </a:ext>
            </a:extLst>
          </p:cNvPr>
          <p:cNvSpPr/>
          <p:nvPr/>
        </p:nvSpPr>
        <p:spPr>
          <a:xfrm>
            <a:off x="6415500" y="1661406"/>
            <a:ext cx="1287451" cy="1009552"/>
          </a:xfrm>
          <a:prstGeom prst="rect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062B33-ECD7-E4D5-D042-F447F5A97AF9}"/>
              </a:ext>
            </a:extLst>
          </p:cNvPr>
          <p:cNvSpPr/>
          <p:nvPr/>
        </p:nvSpPr>
        <p:spPr>
          <a:xfrm>
            <a:off x="6664822" y="1909756"/>
            <a:ext cx="777700" cy="4977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022AED-118A-0650-061F-8E9D533760E9}"/>
              </a:ext>
            </a:extLst>
          </p:cNvPr>
          <p:cNvSpPr/>
          <p:nvPr/>
        </p:nvSpPr>
        <p:spPr>
          <a:xfrm>
            <a:off x="7448309" y="1912318"/>
            <a:ext cx="633947" cy="4977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125396-2B55-BA81-D1D0-155F85A367F0}"/>
              </a:ext>
            </a:extLst>
          </p:cNvPr>
          <p:cNvSpPr/>
          <p:nvPr/>
        </p:nvSpPr>
        <p:spPr>
          <a:xfrm>
            <a:off x="7164729" y="1661406"/>
            <a:ext cx="1149256" cy="10095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2E555B-E7B6-7C14-5E2C-58100155E46E}"/>
              </a:ext>
            </a:extLst>
          </p:cNvPr>
          <p:cNvCxnSpPr/>
          <p:nvPr/>
        </p:nvCxnSpPr>
        <p:spPr>
          <a:xfrm>
            <a:off x="762598" y="5645811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7816E-4B14-1C39-566F-00AD3338C237}"/>
              </a:ext>
            </a:extLst>
          </p:cNvPr>
          <p:cNvSpPr txBox="1"/>
          <p:nvPr/>
        </p:nvSpPr>
        <p:spPr>
          <a:xfrm>
            <a:off x="1227861" y="5511178"/>
            <a:ext cx="761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</a:t>
            </a:r>
            <a:r>
              <a:rPr lang="ko-KR" altLang="en-US" sz="1200" dirty="0"/>
              <a:t>을 하지 않으니 </a:t>
            </a:r>
            <a:r>
              <a:rPr lang="en-US" altLang="ko-KR" sz="1200" dirty="0"/>
              <a:t>mirroring</a:t>
            </a:r>
            <a:r>
              <a:rPr lang="ko-KR" altLang="en-US" sz="1200" dirty="0"/>
              <a:t>으로 만들어진 부분이 </a:t>
            </a:r>
            <a:r>
              <a:rPr lang="en-US" altLang="ko-KR" sz="1200" dirty="0"/>
              <a:t>conv </a:t>
            </a:r>
            <a:r>
              <a:rPr lang="ko-KR" altLang="en-US" sz="1200" dirty="0"/>
              <a:t>연산을 거치면서 </a:t>
            </a:r>
            <a:r>
              <a:rPr lang="en-US" altLang="ko-KR" sz="1200" dirty="0"/>
              <a:t>(missing data </a:t>
            </a:r>
            <a:r>
              <a:rPr lang="ko-KR" altLang="en-US" sz="1200" dirty="0"/>
              <a:t>발생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feature map</a:t>
            </a:r>
            <a:r>
              <a:rPr lang="ko-KR" altLang="en-US" sz="1200" dirty="0"/>
              <a:t>에 덜 반영되는 건 괜찮지만 </a:t>
            </a:r>
            <a:r>
              <a:rPr lang="en-US" altLang="ko-KR" sz="1200" dirty="0"/>
              <a:t>Original Image</a:t>
            </a:r>
            <a:r>
              <a:rPr lang="ko-KR" altLang="en-US" sz="1200" dirty="0"/>
              <a:t>가 반영되지 않으면 안됨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겹치는 부분이 있어 결국 모든 </a:t>
            </a:r>
            <a:r>
              <a:rPr lang="en-US" altLang="ko-KR" sz="1200" dirty="0"/>
              <a:t>Original Image</a:t>
            </a:r>
            <a:r>
              <a:rPr lang="ko-KR" altLang="en-US" sz="1200" dirty="0"/>
              <a:t>는 반영됨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2" name="Picture 4" descr="3) U-Net - 한땀한땀 딥러닝 컴퓨터 비전 백과사전">
            <a:extLst>
              <a:ext uri="{FF2B5EF4-FFF2-40B4-BE49-F238E27FC236}">
                <a16:creationId xmlns:a16="http://schemas.microsoft.com/office/drawing/2014/main" id="{1DF15DE7-B351-8CB2-9260-53F5E8F6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38" y="3731544"/>
            <a:ext cx="3964757" cy="17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97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630D34-7300-D756-196D-A187EEB3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11" y="1002898"/>
            <a:ext cx="6667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AC6F5A6C-CD11-02E4-368B-F4A7AA1AC253}"/>
              </a:ext>
            </a:extLst>
          </p:cNvPr>
          <p:cNvCxnSpPr>
            <a:cxnSpLocks/>
          </p:cNvCxnSpPr>
          <p:nvPr/>
        </p:nvCxnSpPr>
        <p:spPr>
          <a:xfrm rot="10800000">
            <a:off x="4270285" y="1402776"/>
            <a:ext cx="1390163" cy="12037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3F079C-B69C-79F4-261C-FE082DA80AB4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Contracting Path</a:t>
            </a:r>
            <a:endParaRPr lang="ko-KR" altLang="en-US" sz="1200" b="1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DEE6C68-C26F-4546-34AB-8393AF930975}"/>
              </a:ext>
            </a:extLst>
          </p:cNvPr>
          <p:cNvCxnSpPr>
            <a:cxnSpLocks/>
          </p:cNvCxnSpPr>
          <p:nvPr/>
        </p:nvCxnSpPr>
        <p:spPr>
          <a:xfrm rot="10800000">
            <a:off x="4056930" y="4428809"/>
            <a:ext cx="2801071" cy="1310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BF651-CEE6-CA45-F2F3-2EE186D6402C}"/>
              </a:ext>
            </a:extLst>
          </p:cNvPr>
          <p:cNvSpPr txBox="1"/>
          <p:nvPr/>
        </p:nvSpPr>
        <p:spPr>
          <a:xfrm>
            <a:off x="477337" y="885170"/>
            <a:ext cx="199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Mirroring Extrapolation</a:t>
            </a:r>
            <a:endParaRPr lang="ko-KR" alt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7D62C1-A701-6FCB-8119-63C0E6DE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8" y="1144795"/>
            <a:ext cx="2088061" cy="1882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2F0BE2-066E-B03F-AAD8-F8D7E35E05B8}"/>
              </a:ext>
            </a:extLst>
          </p:cNvPr>
          <p:cNvSpPr txBox="1"/>
          <p:nvPr/>
        </p:nvSpPr>
        <p:spPr>
          <a:xfrm>
            <a:off x="2616388" y="1682981"/>
            <a:ext cx="1713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/>
              <a:t>Missing</a:t>
            </a:r>
            <a:r>
              <a:rPr lang="ko-KR" altLang="en-US" sz="800" dirty="0"/>
              <a:t> </a:t>
            </a:r>
            <a:r>
              <a:rPr lang="en-US" altLang="ko-KR" sz="800" dirty="0"/>
              <a:t>data</a:t>
            </a:r>
            <a:r>
              <a:rPr lang="ko-KR" altLang="en-US" sz="800" dirty="0"/>
              <a:t> 해결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파란색 박스의 빈 공간을 </a:t>
            </a:r>
            <a:br>
              <a:rPr lang="en-US" altLang="ko-KR" sz="800" dirty="0"/>
            </a:br>
            <a:r>
              <a:rPr lang="ko-KR" altLang="en-US" sz="800" dirty="0"/>
              <a:t>노란색 영역이 거울에 반사된 형태로 채우는 방식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테두리를 좌우대칭을 하는 것이 </a:t>
            </a:r>
            <a:r>
              <a:rPr lang="en-US" altLang="ko-KR" sz="800" dirty="0"/>
              <a:t>zero padding</a:t>
            </a:r>
            <a:r>
              <a:rPr lang="ko-KR" altLang="en-US" sz="800" dirty="0"/>
              <a:t>보다 실제 삭제되지 않은 모습에 더 가까울 것이다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3D1D43CD-F0BA-06DE-1236-98BBD687D6C6}"/>
              </a:ext>
            </a:extLst>
          </p:cNvPr>
          <p:cNvGrpSpPr/>
          <p:nvPr/>
        </p:nvGrpSpPr>
        <p:grpSpPr>
          <a:xfrm>
            <a:off x="624363" y="3802741"/>
            <a:ext cx="3281957" cy="1370725"/>
            <a:chOff x="2825712" y="2101727"/>
            <a:chExt cx="3281957" cy="1370725"/>
          </a:xfrm>
        </p:grpSpPr>
        <p:grpSp>
          <p:nvGrpSpPr>
            <p:cNvPr id="2083" name="그룹 2082">
              <a:extLst>
                <a:ext uri="{FF2B5EF4-FFF2-40B4-BE49-F238E27FC236}">
                  <a16:creationId xmlns:a16="http://schemas.microsoft.com/office/drawing/2014/main" id="{72FE477D-AB3A-FE6A-6348-D6886967A14D}"/>
                </a:ext>
              </a:extLst>
            </p:cNvPr>
            <p:cNvGrpSpPr/>
            <p:nvPr/>
          </p:nvGrpSpPr>
          <p:grpSpPr>
            <a:xfrm>
              <a:off x="4102972" y="2655824"/>
              <a:ext cx="552787" cy="528100"/>
              <a:chOff x="7645225" y="986320"/>
              <a:chExt cx="2033871" cy="1870696"/>
            </a:xfrm>
          </p:grpSpPr>
          <p:sp>
            <p:nvSpPr>
              <p:cNvPr id="2104" name="직사각형 2103">
                <a:extLst>
                  <a:ext uri="{FF2B5EF4-FFF2-40B4-BE49-F238E27FC236}">
                    <a16:creationId xmlns:a16="http://schemas.microsoft.com/office/drawing/2014/main" id="{A7D52C33-CBC8-0EDF-0F25-0A140C2CFB59}"/>
                  </a:ext>
                </a:extLst>
              </p:cNvPr>
              <p:cNvSpPr/>
              <p:nvPr/>
            </p:nvSpPr>
            <p:spPr>
              <a:xfrm>
                <a:off x="8889637" y="986320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5" name="직사각형 2104">
                <a:extLst>
                  <a:ext uri="{FF2B5EF4-FFF2-40B4-BE49-F238E27FC236}">
                    <a16:creationId xmlns:a16="http://schemas.microsoft.com/office/drawing/2014/main" id="{9452F1B8-4F12-8071-FB3A-A1DF41A4FE01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6" name="직사각형 2105">
                <a:extLst>
                  <a:ext uri="{FF2B5EF4-FFF2-40B4-BE49-F238E27FC236}">
                    <a16:creationId xmlns:a16="http://schemas.microsoft.com/office/drawing/2014/main" id="{E4AC6C1A-BAD4-583A-B38A-1A90520D987A}"/>
                  </a:ext>
                </a:extLst>
              </p:cNvPr>
              <p:cNvSpPr/>
              <p:nvPr/>
            </p:nvSpPr>
            <p:spPr>
              <a:xfrm>
                <a:off x="7645225" y="212202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07" name="직선 연결선 2106">
                <a:extLst>
                  <a:ext uri="{FF2B5EF4-FFF2-40B4-BE49-F238E27FC236}">
                    <a16:creationId xmlns:a16="http://schemas.microsoft.com/office/drawing/2014/main" id="{CA7B0E4E-4868-251A-446C-07F32FF1D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4927" y="1088717"/>
                <a:ext cx="1068537" cy="944567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8" name="직선 연결선 2107">
                <a:extLst>
                  <a:ext uri="{FF2B5EF4-FFF2-40B4-BE49-F238E27FC236}">
                    <a16:creationId xmlns:a16="http://schemas.microsoft.com/office/drawing/2014/main" id="{34D5F147-DD7C-97CE-D67B-F35A30B16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4" y="1721311"/>
                <a:ext cx="1097461" cy="109133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9" name="직선 연결선 2108">
                <a:extLst>
                  <a:ext uri="{FF2B5EF4-FFF2-40B4-BE49-F238E27FC236}">
                    <a16:creationId xmlns:a16="http://schemas.microsoft.com/office/drawing/2014/main" id="{6D03DF2E-7391-3EA2-D045-6DF032EFDE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4" y="1030151"/>
                <a:ext cx="1097461" cy="1051361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5C9E7F9D-9F1D-7E6A-171E-59A8FDEC4358}"/>
                </a:ext>
              </a:extLst>
            </p:cNvPr>
            <p:cNvCxnSpPr>
              <a:cxnSpLocks/>
            </p:cNvCxnSpPr>
            <p:nvPr/>
          </p:nvCxnSpPr>
          <p:spPr>
            <a:xfrm>
              <a:off x="3823783" y="2961773"/>
              <a:ext cx="148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77861BE7-4044-C8EF-27D0-A5EACB30BA23}"/>
                </a:ext>
              </a:extLst>
            </p:cNvPr>
            <p:cNvSpPr txBox="1"/>
            <p:nvPr/>
          </p:nvSpPr>
          <p:spPr>
            <a:xfrm>
              <a:off x="2825712" y="2109321"/>
              <a:ext cx="9419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Input Image</a:t>
              </a:r>
              <a:endParaRPr lang="ko-KR" altLang="en-US" sz="800" b="1" dirty="0"/>
            </a:p>
          </p:txBody>
        </p:sp>
        <p:grpSp>
          <p:nvGrpSpPr>
            <p:cNvPr id="2088" name="그룹 2087">
              <a:extLst>
                <a:ext uri="{FF2B5EF4-FFF2-40B4-BE49-F238E27FC236}">
                  <a16:creationId xmlns:a16="http://schemas.microsoft.com/office/drawing/2014/main" id="{31A814B4-3F9E-94A7-95AF-6F0628E9BAD2}"/>
                </a:ext>
              </a:extLst>
            </p:cNvPr>
            <p:cNvGrpSpPr/>
            <p:nvPr/>
          </p:nvGrpSpPr>
          <p:grpSpPr>
            <a:xfrm>
              <a:off x="5078649" y="2421148"/>
              <a:ext cx="985314" cy="835861"/>
              <a:chOff x="9304787" y="1260916"/>
              <a:chExt cx="1181025" cy="1032077"/>
            </a:xfrm>
          </p:grpSpPr>
          <p:sp>
            <p:nvSpPr>
              <p:cNvPr id="2098" name="직사각형 2097">
                <a:extLst>
                  <a:ext uri="{FF2B5EF4-FFF2-40B4-BE49-F238E27FC236}">
                    <a16:creationId xmlns:a16="http://schemas.microsoft.com/office/drawing/2014/main" id="{CD8CBD14-1DF8-C3AF-9F2C-1FA779069436}"/>
                  </a:ext>
                </a:extLst>
              </p:cNvPr>
              <p:cNvSpPr/>
              <p:nvPr/>
            </p:nvSpPr>
            <p:spPr>
              <a:xfrm>
                <a:off x="9694380" y="128599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9" name="직사각형 2098">
                <a:extLst>
                  <a:ext uri="{FF2B5EF4-FFF2-40B4-BE49-F238E27FC236}">
                    <a16:creationId xmlns:a16="http://schemas.microsoft.com/office/drawing/2014/main" id="{6F82B7DE-3646-0319-81C4-85671697593A}"/>
                  </a:ext>
                </a:extLst>
              </p:cNvPr>
              <p:cNvSpPr/>
              <p:nvPr/>
            </p:nvSpPr>
            <p:spPr>
              <a:xfrm>
                <a:off x="9371859" y="151363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0" name="직사각형 2099">
                <a:extLst>
                  <a:ext uri="{FF2B5EF4-FFF2-40B4-BE49-F238E27FC236}">
                    <a16:creationId xmlns:a16="http://schemas.microsoft.com/office/drawing/2014/main" id="{5F068793-BAC2-523E-E217-E09B80BCF2B3}"/>
                  </a:ext>
                </a:extLst>
              </p:cNvPr>
              <p:cNvSpPr/>
              <p:nvPr/>
            </p:nvSpPr>
            <p:spPr>
              <a:xfrm>
                <a:off x="9304787" y="155800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01" name="직선 연결선 2100">
                <a:extLst>
                  <a:ext uri="{FF2B5EF4-FFF2-40B4-BE49-F238E27FC236}">
                    <a16:creationId xmlns:a16="http://schemas.microsoft.com/office/drawing/2014/main" id="{25CE4D52-B097-D7FD-B7D6-7D566D1B9AA4}"/>
                  </a:ext>
                </a:extLst>
              </p:cNvPr>
              <p:cNvCxnSpPr/>
              <p:nvPr/>
            </p:nvCxnSpPr>
            <p:spPr>
              <a:xfrm flipV="1">
                <a:off x="9434489" y="1260916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2" name="직선 연결선 2101">
                <a:extLst>
                  <a:ext uri="{FF2B5EF4-FFF2-40B4-BE49-F238E27FC236}">
                    <a16:creationId xmlns:a16="http://schemas.microsoft.com/office/drawing/2014/main" id="{9F373F1D-ADF8-6102-A8EF-8CA00615A54A}"/>
                  </a:ext>
                </a:extLst>
              </p:cNvPr>
              <p:cNvCxnSpPr/>
              <p:nvPr/>
            </p:nvCxnSpPr>
            <p:spPr>
              <a:xfrm flipV="1">
                <a:off x="10219595" y="2040278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3" name="직선 연결선 2102">
                <a:extLst>
                  <a:ext uri="{FF2B5EF4-FFF2-40B4-BE49-F238E27FC236}">
                    <a16:creationId xmlns:a16="http://schemas.microsoft.com/office/drawing/2014/main" id="{BB839C6C-5C99-8FB9-F688-CCF9A3D33015}"/>
                  </a:ext>
                </a:extLst>
              </p:cNvPr>
              <p:cNvCxnSpPr/>
              <p:nvPr/>
            </p:nvCxnSpPr>
            <p:spPr>
              <a:xfrm flipV="1">
                <a:off x="10219595" y="1309144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174219DF-B231-196A-AB30-D85D5F157826}"/>
                </a:ext>
              </a:extLst>
            </p:cNvPr>
            <p:cNvSpPr txBox="1"/>
            <p:nvPr/>
          </p:nvSpPr>
          <p:spPr>
            <a:xfrm>
              <a:off x="4843749" y="2843662"/>
              <a:ext cx="31589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66</a:t>
              </a:r>
              <a:endParaRPr lang="ko-KR" altLang="en-US" sz="800" b="1" dirty="0"/>
            </a:p>
          </p:txBody>
        </p:sp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3F621FC1-92A8-BAB6-BC4F-F36F1B82EAB2}"/>
                </a:ext>
              </a:extLst>
            </p:cNvPr>
            <p:cNvSpPr txBox="1"/>
            <p:nvPr/>
          </p:nvSpPr>
          <p:spPr>
            <a:xfrm>
              <a:off x="5252073" y="3257008"/>
              <a:ext cx="3831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66</a:t>
              </a:r>
              <a:endParaRPr lang="ko-KR" altLang="en-US" sz="800" b="1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BC752D6C-18E6-D230-8096-01155E561907}"/>
                </a:ext>
              </a:extLst>
            </p:cNvPr>
            <p:cNvSpPr txBox="1"/>
            <p:nvPr/>
          </p:nvSpPr>
          <p:spPr>
            <a:xfrm>
              <a:off x="4927177" y="2365669"/>
              <a:ext cx="37073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81B77051-9FEB-E27C-8BFF-A74A52988C9A}"/>
                </a:ext>
              </a:extLst>
            </p:cNvPr>
            <p:cNvSpPr txBox="1"/>
            <p:nvPr/>
          </p:nvSpPr>
          <p:spPr>
            <a:xfrm>
              <a:off x="3889343" y="2990171"/>
              <a:ext cx="2545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A0BA338D-D0D0-8763-91A5-1E8678669ECD}"/>
                </a:ext>
              </a:extLst>
            </p:cNvPr>
            <p:cNvSpPr txBox="1"/>
            <p:nvPr/>
          </p:nvSpPr>
          <p:spPr>
            <a:xfrm>
              <a:off x="4103132" y="3205615"/>
              <a:ext cx="2545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E4C3ED07-3642-E617-B957-5267652035DC}"/>
                </a:ext>
              </a:extLst>
            </p:cNvPr>
            <p:cNvSpPr txBox="1"/>
            <p:nvPr/>
          </p:nvSpPr>
          <p:spPr>
            <a:xfrm>
              <a:off x="4299948" y="2106507"/>
              <a:ext cx="5582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Filter</a:t>
              </a:r>
              <a:endParaRPr lang="ko-KR" altLang="en-US" sz="800" b="1" dirty="0"/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39A53A6D-09AD-F5AA-C2C7-A07D701CA930}"/>
                </a:ext>
              </a:extLst>
            </p:cNvPr>
            <p:cNvSpPr txBox="1"/>
            <p:nvPr/>
          </p:nvSpPr>
          <p:spPr>
            <a:xfrm>
              <a:off x="5252746" y="2101727"/>
              <a:ext cx="8549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Feature Map</a:t>
              </a:r>
              <a:endParaRPr lang="ko-KR" altLang="en-US" sz="800" b="1" dirty="0"/>
            </a:p>
          </p:txBody>
        </p:sp>
        <p:cxnSp>
          <p:nvCxnSpPr>
            <p:cNvPr id="2096" name="직선 화살표 연결선 2095">
              <a:extLst>
                <a:ext uri="{FF2B5EF4-FFF2-40B4-BE49-F238E27FC236}">
                  <a16:creationId xmlns:a16="http://schemas.microsoft.com/office/drawing/2014/main" id="{DC157A42-F191-F399-A7FD-1ADBDD849495}"/>
                </a:ext>
              </a:extLst>
            </p:cNvPr>
            <p:cNvCxnSpPr>
              <a:cxnSpLocks/>
            </p:cNvCxnSpPr>
            <p:nvPr/>
          </p:nvCxnSpPr>
          <p:spPr>
            <a:xfrm>
              <a:off x="4707769" y="2986875"/>
              <a:ext cx="148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52660D69-D8F7-5625-ED88-F7E0F9807269}"/>
                </a:ext>
              </a:extLst>
            </p:cNvPr>
            <p:cNvSpPr txBox="1"/>
            <p:nvPr/>
          </p:nvSpPr>
          <p:spPr>
            <a:xfrm>
              <a:off x="4005850" y="2623635"/>
              <a:ext cx="5320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</p:grpSp>
      <p:sp>
        <p:nvSpPr>
          <p:cNvPr id="2110" name="TextBox 2109">
            <a:extLst>
              <a:ext uri="{FF2B5EF4-FFF2-40B4-BE49-F238E27FC236}">
                <a16:creationId xmlns:a16="http://schemas.microsoft.com/office/drawing/2014/main" id="{45AD0D46-1327-5F81-AF88-652136BA1BA9}"/>
              </a:ext>
            </a:extLst>
          </p:cNvPr>
          <p:cNvSpPr txBox="1"/>
          <p:nvPr/>
        </p:nvSpPr>
        <p:spPr>
          <a:xfrm>
            <a:off x="-155272" y="5264695"/>
            <a:ext cx="470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Down, Up Sampling </a:t>
            </a:r>
            <a:r>
              <a:rPr lang="ko-KR" altLang="en-US" sz="800" dirty="0"/>
              <a:t>진행 시 채널의 수가 </a:t>
            </a:r>
            <a:r>
              <a:rPr lang="en-US" altLang="ko-KR" sz="800" dirty="0"/>
              <a:t>2</a:t>
            </a:r>
            <a:r>
              <a:rPr lang="ko-KR" altLang="en-US" sz="800" dirty="0"/>
              <a:t>배로 증가하고 감소하는 이유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-&gt; Conv </a:t>
            </a:r>
            <a:r>
              <a:rPr lang="ko-KR" altLang="en-US" sz="800" dirty="0"/>
              <a:t>연산에서 </a:t>
            </a:r>
            <a:r>
              <a:rPr lang="en-US" altLang="ko-KR" sz="800" dirty="0"/>
              <a:t>filter</a:t>
            </a:r>
            <a:r>
              <a:rPr lang="ko-KR" altLang="en-US" sz="800" dirty="0"/>
              <a:t>의 채널 수에 따라 </a:t>
            </a:r>
            <a:r>
              <a:rPr lang="en-US" altLang="ko-KR" sz="800" dirty="0"/>
              <a:t>feature map</a:t>
            </a:r>
            <a:r>
              <a:rPr lang="ko-KR" altLang="en-US" sz="800" dirty="0"/>
              <a:t>의 채널 수 변경 </a:t>
            </a:r>
          </a:p>
        </p:txBody>
      </p:sp>
      <p:grpSp>
        <p:nvGrpSpPr>
          <p:cNvPr id="2122" name="그룹 2121">
            <a:extLst>
              <a:ext uri="{FF2B5EF4-FFF2-40B4-BE49-F238E27FC236}">
                <a16:creationId xmlns:a16="http://schemas.microsoft.com/office/drawing/2014/main" id="{05B9E2DE-3F31-D65A-DC19-A2D31462B098}"/>
              </a:ext>
            </a:extLst>
          </p:cNvPr>
          <p:cNvGrpSpPr/>
          <p:nvPr/>
        </p:nvGrpSpPr>
        <p:grpSpPr>
          <a:xfrm>
            <a:off x="213879" y="4081067"/>
            <a:ext cx="1313631" cy="1086783"/>
            <a:chOff x="2051186" y="5391734"/>
            <a:chExt cx="1313631" cy="1086783"/>
          </a:xfrm>
        </p:grpSpPr>
        <p:sp>
          <p:nvSpPr>
            <p:cNvPr id="2112" name="직사각형 2111">
              <a:extLst>
                <a:ext uri="{FF2B5EF4-FFF2-40B4-BE49-F238E27FC236}">
                  <a16:creationId xmlns:a16="http://schemas.microsoft.com/office/drawing/2014/main" id="{DDE56E3E-6AB5-E763-7CE7-FFAF5DAF24EE}"/>
                </a:ext>
              </a:extLst>
            </p:cNvPr>
            <p:cNvSpPr/>
            <p:nvPr/>
          </p:nvSpPr>
          <p:spPr>
            <a:xfrm>
              <a:off x="2704535" y="5460290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3" name="직사각형 2112">
              <a:extLst>
                <a:ext uri="{FF2B5EF4-FFF2-40B4-BE49-F238E27FC236}">
                  <a16:creationId xmlns:a16="http://schemas.microsoft.com/office/drawing/2014/main" id="{17C1AFA3-BF08-9960-B801-1CE3AD97ED57}"/>
                </a:ext>
              </a:extLst>
            </p:cNvPr>
            <p:cNvSpPr/>
            <p:nvPr/>
          </p:nvSpPr>
          <p:spPr>
            <a:xfrm>
              <a:off x="2435460" y="5644649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4" name="직사각형 2113">
              <a:extLst>
                <a:ext uri="{FF2B5EF4-FFF2-40B4-BE49-F238E27FC236}">
                  <a16:creationId xmlns:a16="http://schemas.microsoft.com/office/drawing/2014/main" id="{A21524E0-6996-85DE-3E39-73E1F3C125DB}"/>
                </a:ext>
              </a:extLst>
            </p:cNvPr>
            <p:cNvSpPr/>
            <p:nvPr/>
          </p:nvSpPr>
          <p:spPr>
            <a:xfrm>
              <a:off x="2379503" y="5680584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15" name="직선 연결선 2114">
              <a:extLst>
                <a:ext uri="{FF2B5EF4-FFF2-40B4-BE49-F238E27FC236}">
                  <a16:creationId xmlns:a16="http://schemas.microsoft.com/office/drawing/2014/main" id="{C1B3D86A-E6AD-B4ED-0A8C-BAC9FBE2F927}"/>
                </a:ext>
              </a:extLst>
            </p:cNvPr>
            <p:cNvCxnSpPr/>
            <p:nvPr/>
          </p:nvCxnSpPr>
          <p:spPr>
            <a:xfrm flipV="1">
              <a:off x="3142716" y="607117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6" name="직선 연결선 2115">
              <a:extLst>
                <a:ext uri="{FF2B5EF4-FFF2-40B4-BE49-F238E27FC236}">
                  <a16:creationId xmlns:a16="http://schemas.microsoft.com/office/drawing/2014/main" id="{4F094F9A-6A50-AD0D-5F03-7EA50617E559}"/>
                </a:ext>
              </a:extLst>
            </p:cNvPr>
            <p:cNvCxnSpPr/>
            <p:nvPr/>
          </p:nvCxnSpPr>
          <p:spPr>
            <a:xfrm flipV="1">
              <a:off x="3142716" y="5479039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8" name="직선 연결선 2117">
              <a:extLst>
                <a:ext uri="{FF2B5EF4-FFF2-40B4-BE49-F238E27FC236}">
                  <a16:creationId xmlns:a16="http://schemas.microsoft.com/office/drawing/2014/main" id="{9AC1D167-67C5-D966-0EB1-CC1713B81CD1}"/>
                </a:ext>
              </a:extLst>
            </p:cNvPr>
            <p:cNvCxnSpPr/>
            <p:nvPr/>
          </p:nvCxnSpPr>
          <p:spPr>
            <a:xfrm flipV="1">
              <a:off x="2475726" y="546810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6B164D0E-0E6B-686D-BE03-7E067352BB88}"/>
                </a:ext>
              </a:extLst>
            </p:cNvPr>
            <p:cNvSpPr txBox="1"/>
            <p:nvPr/>
          </p:nvSpPr>
          <p:spPr>
            <a:xfrm>
              <a:off x="2051186" y="5870490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91A1F3C9-E141-5A1B-2958-7CF9B4750166}"/>
                </a:ext>
              </a:extLst>
            </p:cNvPr>
            <p:cNvSpPr txBox="1"/>
            <p:nvPr/>
          </p:nvSpPr>
          <p:spPr>
            <a:xfrm>
              <a:off x="2501027" y="6263073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121" name="TextBox 2120">
              <a:extLst>
                <a:ext uri="{FF2B5EF4-FFF2-40B4-BE49-F238E27FC236}">
                  <a16:creationId xmlns:a16="http://schemas.microsoft.com/office/drawing/2014/main" id="{4E5F8144-1C54-3E78-DAE6-96369FDD683C}"/>
                </a:ext>
              </a:extLst>
            </p:cNvPr>
            <p:cNvSpPr txBox="1"/>
            <p:nvPr/>
          </p:nvSpPr>
          <p:spPr>
            <a:xfrm>
              <a:off x="2253279" y="5391734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256</a:t>
              </a:r>
              <a:endParaRPr lang="ko-KR" altLang="en-US" sz="800" b="1" dirty="0"/>
            </a:p>
          </p:txBody>
        </p:sp>
      </p:grpSp>
      <p:sp>
        <p:nvSpPr>
          <p:cNvPr id="2125" name="TextBox 2124">
            <a:extLst>
              <a:ext uri="{FF2B5EF4-FFF2-40B4-BE49-F238E27FC236}">
                <a16:creationId xmlns:a16="http://schemas.microsoft.com/office/drawing/2014/main" id="{11428426-0A74-79EE-9C7F-BDDB3C6E17B5}"/>
              </a:ext>
            </a:extLst>
          </p:cNvPr>
          <p:cNvSpPr txBox="1"/>
          <p:nvPr/>
        </p:nvSpPr>
        <p:spPr>
          <a:xfrm>
            <a:off x="1988808" y="894569"/>
            <a:ext cx="2340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&amp; Overlap-tile </a:t>
            </a:r>
            <a:r>
              <a:rPr lang="en-US" altLang="ko-KR" sz="1000" b="1"/>
              <a:t>strategy </a:t>
            </a:r>
            <a:r>
              <a:rPr lang="ko-KR" altLang="en-US" sz="1000" b="1" dirty="0"/>
              <a:t>같이 적용</a:t>
            </a:r>
          </a:p>
        </p:txBody>
      </p:sp>
    </p:spTree>
    <p:extLst>
      <p:ext uri="{BB962C8B-B14F-4D97-AF65-F5344CB8AC3E}">
        <p14:creationId xmlns:p14="http://schemas.microsoft.com/office/powerpoint/2010/main" val="164077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F3153D2-847F-1FCE-8181-FD166825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3" y="819752"/>
            <a:ext cx="66675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2615E-56D1-1267-22DE-598B985B7D59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Expanding Path</a:t>
            </a:r>
            <a:endParaRPr lang="ko-KR" altLang="en-US" sz="1200" b="1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731FDDE-E8A6-DC38-B17F-FF1A72C7510D}"/>
              </a:ext>
            </a:extLst>
          </p:cNvPr>
          <p:cNvCxnSpPr>
            <a:cxnSpLocks/>
          </p:cNvCxnSpPr>
          <p:nvPr/>
        </p:nvCxnSpPr>
        <p:spPr>
          <a:xfrm flipV="1">
            <a:off x="5544274" y="2644815"/>
            <a:ext cx="1967696" cy="12442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2F6800-36D6-F302-13C9-D5D20EF69C3B}"/>
              </a:ext>
            </a:extLst>
          </p:cNvPr>
          <p:cNvSpPr txBox="1"/>
          <p:nvPr/>
        </p:nvSpPr>
        <p:spPr>
          <a:xfrm>
            <a:off x="7874192" y="299188"/>
            <a:ext cx="199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Transpose Convolution</a:t>
            </a:r>
            <a:endParaRPr lang="ko-KR" alt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FB786-31CE-13F8-575F-68F4805D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43" y="597671"/>
            <a:ext cx="4329157" cy="240930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534B2D-7B11-193E-0992-83AE1D23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7" y="3142526"/>
            <a:ext cx="3667331" cy="23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049EF9B5-BBF5-62FA-3E08-D7E6D7C1FFE5}"/>
              </a:ext>
            </a:extLst>
          </p:cNvPr>
          <p:cNvSpPr/>
          <p:nvPr/>
        </p:nvSpPr>
        <p:spPr>
          <a:xfrm>
            <a:off x="7656653" y="283799"/>
            <a:ext cx="217539" cy="627501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B70B7-5974-CFCB-3AA1-FA035C099DCB}"/>
              </a:ext>
            </a:extLst>
          </p:cNvPr>
          <p:cNvSpPr txBox="1"/>
          <p:nvPr/>
        </p:nvSpPr>
        <p:spPr>
          <a:xfrm>
            <a:off x="7838396" y="5785855"/>
            <a:ext cx="343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위 그림과 같은 방법으로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up sampling 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진행함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근데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U-Net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은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2x2 Transpose convolution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이고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stride = 2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 이기에</a:t>
            </a:r>
            <a:endParaRPr lang="en-US" altLang="ko-KR" sz="8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겹치지 않으니 최종적으로 더하는 부분은 없다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  <a:endParaRPr lang="ko-KR" altLang="en-US" sz="800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2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938D0-8595-2598-93B9-E5DC85D5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49" y="557917"/>
            <a:ext cx="5584903" cy="3738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527E-D170-4F7A-1DE5-855B83D8D422}"/>
              </a:ext>
            </a:extLst>
          </p:cNvPr>
          <p:cNvSpPr/>
          <p:nvPr/>
        </p:nvSpPr>
        <p:spPr>
          <a:xfrm>
            <a:off x="2943087" y="4440676"/>
            <a:ext cx="2819400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5F2E5-130E-1E06-2714-1C2784D8F461}"/>
              </a:ext>
            </a:extLst>
          </p:cNvPr>
          <p:cNvSpPr txBox="1"/>
          <p:nvPr/>
        </p:nvSpPr>
        <p:spPr>
          <a:xfrm>
            <a:off x="3938806" y="4463053"/>
            <a:ext cx="82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Encoder</a:t>
            </a:r>
            <a:endParaRPr lang="ko-KR" altLang="en-US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BDAC51-15C2-D5BE-370E-996EB1662A15}"/>
              </a:ext>
            </a:extLst>
          </p:cNvPr>
          <p:cNvSpPr/>
          <p:nvPr/>
        </p:nvSpPr>
        <p:spPr>
          <a:xfrm>
            <a:off x="5850262" y="4433032"/>
            <a:ext cx="2819400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A85C-6499-6158-0CE1-C3F31CA7F447}"/>
              </a:ext>
            </a:extLst>
          </p:cNvPr>
          <p:cNvSpPr txBox="1"/>
          <p:nvPr/>
        </p:nvSpPr>
        <p:spPr>
          <a:xfrm>
            <a:off x="6846945" y="4447476"/>
            <a:ext cx="8260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Decoder</a:t>
            </a:r>
            <a:endParaRPr lang="ko-KR" altLang="en-US" sz="1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D8017-008F-D467-C21D-B18D5B5E6BA7}"/>
              </a:ext>
            </a:extLst>
          </p:cNvPr>
          <p:cNvSpPr txBox="1"/>
          <p:nvPr/>
        </p:nvSpPr>
        <p:spPr>
          <a:xfrm>
            <a:off x="2943087" y="4815484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 이미지의 특징을 포착할 수 </a:t>
            </a:r>
            <a:br>
              <a:rPr lang="en-US" altLang="ko-KR" sz="1000" dirty="0"/>
            </a:br>
            <a:r>
              <a:rPr lang="ko-KR" altLang="en-US" sz="1000" dirty="0"/>
              <a:t>있도록 채널의 수를 늘리면서 차원을 </a:t>
            </a:r>
            <a:br>
              <a:rPr lang="en-US" altLang="ko-KR" sz="1000" dirty="0"/>
            </a:br>
            <a:r>
              <a:rPr lang="ko-KR" altLang="en-US" sz="1000" dirty="0"/>
              <a:t>축소해 나간다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EF8C-9D96-C4D1-A7D8-C3480613F0CD}"/>
              </a:ext>
            </a:extLst>
          </p:cNvPr>
          <p:cNvSpPr txBox="1"/>
          <p:nvPr/>
        </p:nvSpPr>
        <p:spPr>
          <a:xfrm>
            <a:off x="5850262" y="4799907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저차원으로 인코딩 된 정보만 이용하여 채널의 수를 줄이고 차원을 늘려서 고차원의 </a:t>
            </a:r>
            <a:br>
              <a:rPr lang="en-US" altLang="ko-KR" sz="1000" dirty="0"/>
            </a:br>
            <a:r>
              <a:rPr lang="ko-KR" altLang="en-US" sz="1000" dirty="0"/>
              <a:t>이미지를 복원한다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FE438-0FF8-6132-3E46-6FE4EABC1A23}"/>
              </a:ext>
            </a:extLst>
          </p:cNvPr>
          <p:cNvSpPr txBox="1"/>
          <p:nvPr/>
        </p:nvSpPr>
        <p:spPr>
          <a:xfrm>
            <a:off x="259163" y="5978494"/>
            <a:ext cx="579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인코딩 단계에서 차원 축소를 거치면서 이미지 객체에 대한 자세한 위치 정보를 잃고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디코딩 단계에서도 저차원의 정보만을 이용하기 때문에 위치 정보 손실을 회복하지 못하게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802BE74-3149-C25D-2262-81D01869F476}"/>
              </a:ext>
            </a:extLst>
          </p:cNvPr>
          <p:cNvCxnSpPr/>
          <p:nvPr/>
        </p:nvCxnSpPr>
        <p:spPr>
          <a:xfrm>
            <a:off x="5967046" y="6178549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58A99F-CF8B-159F-2FC0-D2A59346820B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Skip Connection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6F38E-A7AF-1A5D-9E29-FBA640A89E23}"/>
              </a:ext>
            </a:extLst>
          </p:cNvPr>
          <p:cNvSpPr txBox="1"/>
          <p:nvPr/>
        </p:nvSpPr>
        <p:spPr>
          <a:xfrm>
            <a:off x="6337800" y="5978494"/>
            <a:ext cx="579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저차원 뿐만 아니라 </a:t>
            </a:r>
            <a:r>
              <a:rPr lang="ko-KR" altLang="en-US" sz="1000" b="1" dirty="0"/>
              <a:t>고차원 정보도 이용하여 </a:t>
            </a:r>
            <a:r>
              <a:rPr lang="ko-KR" altLang="en-US" sz="1000" dirty="0"/>
              <a:t>이미지의 </a:t>
            </a:r>
            <a:r>
              <a:rPr lang="ko-KR" altLang="en-US" sz="1000" u="sng" dirty="0"/>
              <a:t>특징을 추출함</a:t>
            </a:r>
            <a:r>
              <a:rPr lang="ko-KR" altLang="en-US" sz="1000" dirty="0"/>
              <a:t>과 동시에 </a:t>
            </a:r>
            <a:br>
              <a:rPr lang="en-US" altLang="ko-KR" sz="1000" dirty="0"/>
            </a:br>
            <a:r>
              <a:rPr lang="ko-KR" altLang="en-US" sz="1000" u="sng" dirty="0"/>
              <a:t>정확한 위치 파악</a:t>
            </a:r>
            <a:r>
              <a:rPr lang="ko-KR" altLang="en-US" sz="1000" dirty="0"/>
              <a:t>도 가능하게 하자</a:t>
            </a:r>
            <a:r>
              <a:rPr lang="en-US" altLang="ko-KR" sz="1000" dirty="0"/>
              <a:t>. -&gt; Skip connection = Concatenation</a:t>
            </a:r>
            <a:endParaRPr lang="ko-KR" altLang="en-US" sz="1000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E2CF6F0D-06FD-8EC6-E15B-23391D156942}"/>
              </a:ext>
            </a:extLst>
          </p:cNvPr>
          <p:cNvCxnSpPr>
            <a:cxnSpLocks/>
          </p:cNvCxnSpPr>
          <p:nvPr/>
        </p:nvCxnSpPr>
        <p:spPr>
          <a:xfrm>
            <a:off x="9850055" y="6378604"/>
            <a:ext cx="353028" cy="155306"/>
          </a:xfrm>
          <a:prstGeom prst="curvedConnector3">
            <a:avLst>
              <a:gd name="adj1" fmla="val -2049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54F436-66D4-8AEF-35A8-29B39E25DDFA}"/>
              </a:ext>
            </a:extLst>
          </p:cNvPr>
          <p:cNvSpPr txBox="1"/>
          <p:nvPr/>
        </p:nvSpPr>
        <p:spPr>
          <a:xfrm>
            <a:off x="10203083" y="6378604"/>
            <a:ext cx="184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인코딩 단계의 각 레이어에서 얻은 특징을 디코딩 단계의 각 레이어에 합치는 과정</a:t>
            </a:r>
          </a:p>
        </p:txBody>
      </p:sp>
    </p:spTree>
    <p:extLst>
      <p:ext uri="{BB962C8B-B14F-4D97-AF65-F5344CB8AC3E}">
        <p14:creationId xmlns:p14="http://schemas.microsoft.com/office/powerpoint/2010/main" val="9102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0064340-8CCC-B291-325E-3B155ED6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" y="1925497"/>
            <a:ext cx="6589008" cy="34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8337B-266F-0773-4BCE-688D2C811B7E}"/>
              </a:ext>
            </a:extLst>
          </p:cNvPr>
          <p:cNvSpPr txBox="1"/>
          <p:nvPr/>
        </p:nvSpPr>
        <p:spPr>
          <a:xfrm>
            <a:off x="176212" y="145300"/>
            <a:ext cx="422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Concatenation</a:t>
            </a:r>
            <a:endParaRPr lang="ko-KR" altLang="en-US" sz="1200" b="1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FCFFA34-B66C-B312-C3B0-0805F9ECCD90}"/>
              </a:ext>
            </a:extLst>
          </p:cNvPr>
          <p:cNvCxnSpPr>
            <a:cxnSpLocks/>
          </p:cNvCxnSpPr>
          <p:nvPr/>
        </p:nvCxnSpPr>
        <p:spPr>
          <a:xfrm flipV="1">
            <a:off x="5179671" y="833377"/>
            <a:ext cx="1800000" cy="25232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15B330-ADA7-D78B-DC56-8FA0C6B54990}"/>
              </a:ext>
            </a:extLst>
          </p:cNvPr>
          <p:cNvSpPr txBox="1"/>
          <p:nvPr/>
        </p:nvSpPr>
        <p:spPr>
          <a:xfrm>
            <a:off x="7451716" y="710266"/>
            <a:ext cx="199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Concatenation</a:t>
            </a:r>
            <a:endParaRPr lang="ko-KR" altLang="en-US" sz="14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DC2A55-13A0-83F4-A9E8-C208394CF013}"/>
              </a:ext>
            </a:extLst>
          </p:cNvPr>
          <p:cNvGrpSpPr/>
          <p:nvPr/>
        </p:nvGrpSpPr>
        <p:grpSpPr>
          <a:xfrm>
            <a:off x="7721360" y="1767006"/>
            <a:ext cx="4242575" cy="4739907"/>
            <a:chOff x="7721360" y="1767006"/>
            <a:chExt cx="4242575" cy="47399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78D8FB-EA1E-8182-58F8-D13A0C571FEC}"/>
                </a:ext>
              </a:extLst>
            </p:cNvPr>
            <p:cNvGrpSpPr/>
            <p:nvPr/>
          </p:nvGrpSpPr>
          <p:grpSpPr>
            <a:xfrm>
              <a:off x="8147865" y="1803036"/>
              <a:ext cx="1735964" cy="1431757"/>
              <a:chOff x="9304787" y="1260916"/>
              <a:chExt cx="1181025" cy="103207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261259-5629-317D-7D84-745DEDD09563}"/>
                  </a:ext>
                </a:extLst>
              </p:cNvPr>
              <p:cNvSpPr/>
              <p:nvPr/>
            </p:nvSpPr>
            <p:spPr>
              <a:xfrm>
                <a:off x="9694380" y="128599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EFEC4B3-9B0A-500D-86FB-85BA3D46F197}"/>
                  </a:ext>
                </a:extLst>
              </p:cNvPr>
              <p:cNvSpPr/>
              <p:nvPr/>
            </p:nvSpPr>
            <p:spPr>
              <a:xfrm>
                <a:off x="9371859" y="151363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CEC627F-C41B-9C46-B7E4-626006CFBE6D}"/>
                  </a:ext>
                </a:extLst>
              </p:cNvPr>
              <p:cNvSpPr/>
              <p:nvPr/>
            </p:nvSpPr>
            <p:spPr>
              <a:xfrm>
                <a:off x="9304787" y="155800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C6BE3B53-9C34-9971-16FF-24B0A0D19AD2}"/>
                  </a:ext>
                </a:extLst>
              </p:cNvPr>
              <p:cNvCxnSpPr/>
              <p:nvPr/>
            </p:nvCxnSpPr>
            <p:spPr>
              <a:xfrm flipV="1">
                <a:off x="9434489" y="1260916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F5BA8B1-6CD6-3AA0-C215-E1BE45BE2B5B}"/>
                  </a:ext>
                </a:extLst>
              </p:cNvPr>
              <p:cNvCxnSpPr/>
              <p:nvPr/>
            </p:nvCxnSpPr>
            <p:spPr>
              <a:xfrm flipV="1">
                <a:off x="10219595" y="2040278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91620F3-A8DE-C678-2084-0332CCE2D6D7}"/>
                  </a:ext>
                </a:extLst>
              </p:cNvPr>
              <p:cNvCxnSpPr/>
              <p:nvPr/>
            </p:nvCxnSpPr>
            <p:spPr>
              <a:xfrm flipV="1">
                <a:off x="10219595" y="1309144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536AC7F-3C9D-0FD4-084D-225498AAF827}"/>
                </a:ext>
              </a:extLst>
            </p:cNvPr>
            <p:cNvGrpSpPr/>
            <p:nvPr/>
          </p:nvGrpSpPr>
          <p:grpSpPr>
            <a:xfrm>
              <a:off x="10498945" y="1910762"/>
              <a:ext cx="1402174" cy="1266463"/>
              <a:chOff x="8195076" y="3383322"/>
              <a:chExt cx="1479316" cy="135594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10EA646-DE6C-104E-23BB-F7E461F12FFB}"/>
                  </a:ext>
                </a:extLst>
              </p:cNvPr>
              <p:cNvGrpSpPr/>
              <p:nvPr/>
            </p:nvGrpSpPr>
            <p:grpSpPr>
              <a:xfrm>
                <a:off x="8493367" y="3459869"/>
                <a:ext cx="1181025" cy="1032077"/>
                <a:chOff x="7645225" y="1824939"/>
                <a:chExt cx="1181025" cy="1032077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43239E1-0EB5-C25C-BDCA-06BD435EC697}"/>
                    </a:ext>
                  </a:extLst>
                </p:cNvPr>
                <p:cNvSpPr/>
                <p:nvPr/>
              </p:nvSpPr>
              <p:spPr>
                <a:xfrm>
                  <a:off x="8034818" y="1850017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82FF999-38B2-D256-9A72-E59201446797}"/>
                    </a:ext>
                  </a:extLst>
                </p:cNvPr>
                <p:cNvSpPr/>
                <p:nvPr/>
              </p:nvSpPr>
              <p:spPr>
                <a:xfrm>
                  <a:off x="7712297" y="207765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453C25D-3560-A351-6D41-97D544C08D2A}"/>
                    </a:ext>
                  </a:extLst>
                </p:cNvPr>
                <p:cNvSpPr/>
                <p:nvPr/>
              </p:nvSpPr>
              <p:spPr>
                <a:xfrm>
                  <a:off x="7645225" y="212202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51505645-85BC-ABE9-6AD0-D5CB321BFA38}"/>
                    </a:ext>
                  </a:extLst>
                </p:cNvPr>
                <p:cNvCxnSpPr/>
                <p:nvPr/>
              </p:nvCxnSpPr>
              <p:spPr>
                <a:xfrm flipV="1">
                  <a:off x="7774927" y="1824939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B50ACF90-88FE-8186-A2DC-5DF29C13D7FB}"/>
                    </a:ext>
                  </a:extLst>
                </p:cNvPr>
                <p:cNvCxnSpPr/>
                <p:nvPr/>
              </p:nvCxnSpPr>
              <p:spPr>
                <a:xfrm flipV="1">
                  <a:off x="8560033" y="2604301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82F5016F-EFD1-EE0B-CAD8-02219249B5B7}"/>
                    </a:ext>
                  </a:extLst>
                </p:cNvPr>
                <p:cNvCxnSpPr/>
                <p:nvPr/>
              </p:nvCxnSpPr>
              <p:spPr>
                <a:xfrm flipV="1">
                  <a:off x="8560033" y="1873167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F7DA00-7C5C-251C-1793-F064866859B8}"/>
                  </a:ext>
                </a:extLst>
              </p:cNvPr>
              <p:cNvSpPr txBox="1"/>
              <p:nvPr/>
            </p:nvSpPr>
            <p:spPr>
              <a:xfrm>
                <a:off x="8330374" y="3383322"/>
                <a:ext cx="4388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512</a:t>
                </a:r>
                <a:endParaRPr lang="ko-KR" altLang="en-US" sz="8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5AF43B-77B2-A763-6F62-2D5A2B3B01C6}"/>
                  </a:ext>
                </a:extLst>
              </p:cNvPr>
              <p:cNvSpPr txBox="1"/>
              <p:nvPr/>
            </p:nvSpPr>
            <p:spPr>
              <a:xfrm>
                <a:off x="8740970" y="4523819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6FBCC5-A898-B0FA-8153-DBEF48FABA8B}"/>
                  </a:ext>
                </a:extLst>
              </p:cNvPr>
              <p:cNvSpPr txBox="1"/>
              <p:nvPr/>
            </p:nvSpPr>
            <p:spPr>
              <a:xfrm>
                <a:off x="8195076" y="4004495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EE8BE0-94D0-8402-4E56-DF57A5F715C4}"/>
                </a:ext>
              </a:extLst>
            </p:cNvPr>
            <p:cNvSpPr txBox="1"/>
            <p:nvPr/>
          </p:nvSpPr>
          <p:spPr>
            <a:xfrm>
              <a:off x="7798855" y="2508470"/>
              <a:ext cx="4485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64</a:t>
              </a:r>
              <a:endParaRPr lang="ko-KR" altLang="en-US" sz="8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91A56D-1A76-E750-CE4A-DD649521F9F2}"/>
                </a:ext>
              </a:extLst>
            </p:cNvPr>
            <p:cNvSpPr txBox="1"/>
            <p:nvPr/>
          </p:nvSpPr>
          <p:spPr>
            <a:xfrm>
              <a:off x="8513359" y="3213556"/>
              <a:ext cx="4485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64</a:t>
              </a: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83FF75-21A9-5A7E-6C02-56E6FD210CC7}"/>
                </a:ext>
              </a:extLst>
            </p:cNvPr>
            <p:cNvSpPr txBox="1"/>
            <p:nvPr/>
          </p:nvSpPr>
          <p:spPr>
            <a:xfrm>
              <a:off x="8094230" y="1767006"/>
              <a:ext cx="485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19E0A1A-FB1E-E638-8C8F-4A2303D3FB23}"/>
                </a:ext>
              </a:extLst>
            </p:cNvPr>
            <p:cNvCxnSpPr/>
            <p:nvPr/>
          </p:nvCxnSpPr>
          <p:spPr>
            <a:xfrm>
              <a:off x="10173965" y="2552021"/>
              <a:ext cx="261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8694C0-0949-FFA9-735F-763773872FC1}"/>
                </a:ext>
              </a:extLst>
            </p:cNvPr>
            <p:cNvSpPr txBox="1"/>
            <p:nvPr/>
          </p:nvSpPr>
          <p:spPr>
            <a:xfrm>
              <a:off x="9983615" y="2267620"/>
              <a:ext cx="745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Cropped</a:t>
              </a:r>
              <a:endParaRPr lang="ko-KR" altLang="en-US" sz="800" b="1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FB0FAA6-1BF8-7660-8200-0FB0A3834C89}"/>
                </a:ext>
              </a:extLst>
            </p:cNvPr>
            <p:cNvGrpSpPr/>
            <p:nvPr/>
          </p:nvGrpSpPr>
          <p:grpSpPr>
            <a:xfrm>
              <a:off x="8286001" y="4663667"/>
              <a:ext cx="1402174" cy="1266463"/>
              <a:chOff x="8195076" y="3383322"/>
              <a:chExt cx="1479316" cy="135594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D075BE3-1BEC-BAB6-FFCE-801F828180E7}"/>
                  </a:ext>
                </a:extLst>
              </p:cNvPr>
              <p:cNvGrpSpPr/>
              <p:nvPr/>
            </p:nvGrpSpPr>
            <p:grpSpPr>
              <a:xfrm>
                <a:off x="8493367" y="3459869"/>
                <a:ext cx="1181025" cy="1032077"/>
                <a:chOff x="7645225" y="1824939"/>
                <a:chExt cx="1181025" cy="1032077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0E14D0B3-4781-D824-8909-74EAE4952802}"/>
                    </a:ext>
                  </a:extLst>
                </p:cNvPr>
                <p:cNvSpPr/>
                <p:nvPr/>
              </p:nvSpPr>
              <p:spPr>
                <a:xfrm>
                  <a:off x="8034818" y="1850017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95BAF5B-3605-92F8-40C3-6E5AEB64A984}"/>
                    </a:ext>
                  </a:extLst>
                </p:cNvPr>
                <p:cNvSpPr/>
                <p:nvPr/>
              </p:nvSpPr>
              <p:spPr>
                <a:xfrm>
                  <a:off x="7712297" y="207765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D99205B-FC9D-34F4-D349-4ADECCDD63C4}"/>
                    </a:ext>
                  </a:extLst>
                </p:cNvPr>
                <p:cNvSpPr/>
                <p:nvPr/>
              </p:nvSpPr>
              <p:spPr>
                <a:xfrm>
                  <a:off x="7645225" y="212202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3CADC8A8-2DC9-749C-AFBB-DBADF8DAE4BC}"/>
                    </a:ext>
                  </a:extLst>
                </p:cNvPr>
                <p:cNvCxnSpPr/>
                <p:nvPr/>
              </p:nvCxnSpPr>
              <p:spPr>
                <a:xfrm flipV="1">
                  <a:off x="7774927" y="1824939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4210BF9E-0C1C-1447-2C8A-2495A9BBEC39}"/>
                    </a:ext>
                  </a:extLst>
                </p:cNvPr>
                <p:cNvCxnSpPr/>
                <p:nvPr/>
              </p:nvCxnSpPr>
              <p:spPr>
                <a:xfrm flipV="1">
                  <a:off x="8560033" y="2604301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1DA5C3D-27AB-D04E-061F-42FB1D32B3D0}"/>
                    </a:ext>
                  </a:extLst>
                </p:cNvPr>
                <p:cNvCxnSpPr/>
                <p:nvPr/>
              </p:nvCxnSpPr>
              <p:spPr>
                <a:xfrm flipV="1">
                  <a:off x="8560033" y="1873167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4C46E6-4345-2161-9430-61F8806EAFAB}"/>
                  </a:ext>
                </a:extLst>
              </p:cNvPr>
              <p:cNvSpPr txBox="1"/>
              <p:nvPr/>
            </p:nvSpPr>
            <p:spPr>
              <a:xfrm>
                <a:off x="8330374" y="3383322"/>
                <a:ext cx="4388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512</a:t>
                </a:r>
                <a:endParaRPr lang="ko-KR" altLang="en-US" sz="8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490A37-EF50-643E-0093-5E0DA96F7E8C}"/>
                  </a:ext>
                </a:extLst>
              </p:cNvPr>
              <p:cNvSpPr txBox="1"/>
              <p:nvPr/>
            </p:nvSpPr>
            <p:spPr>
              <a:xfrm>
                <a:off x="8740970" y="4523819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1E752-37B5-470C-1E3C-2F2AFBC6F0C4}"/>
                  </a:ext>
                </a:extLst>
              </p:cNvPr>
              <p:cNvSpPr txBox="1"/>
              <p:nvPr/>
            </p:nvSpPr>
            <p:spPr>
              <a:xfrm>
                <a:off x="8195076" y="4004495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E15775-D7F5-C4F2-9D65-65740FC78694}"/>
                </a:ext>
              </a:extLst>
            </p:cNvPr>
            <p:cNvGrpSpPr/>
            <p:nvPr/>
          </p:nvGrpSpPr>
          <p:grpSpPr>
            <a:xfrm>
              <a:off x="7721360" y="5196284"/>
              <a:ext cx="1402174" cy="1266463"/>
              <a:chOff x="8195076" y="3383322"/>
              <a:chExt cx="1479316" cy="135594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8D004B47-6110-A158-8BD3-945B3FCD4635}"/>
                  </a:ext>
                </a:extLst>
              </p:cNvPr>
              <p:cNvGrpSpPr/>
              <p:nvPr/>
            </p:nvGrpSpPr>
            <p:grpSpPr>
              <a:xfrm>
                <a:off x="8493367" y="3459869"/>
                <a:ext cx="1181025" cy="1032077"/>
                <a:chOff x="7645225" y="1824939"/>
                <a:chExt cx="1181025" cy="1032077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7F34243-12BA-B4B4-8834-40414FF60B8C}"/>
                    </a:ext>
                  </a:extLst>
                </p:cNvPr>
                <p:cNvSpPr/>
                <p:nvPr/>
              </p:nvSpPr>
              <p:spPr>
                <a:xfrm>
                  <a:off x="8034818" y="1850017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39A1369E-4EFD-FDB9-B4EA-DA22CFB9D1C4}"/>
                    </a:ext>
                  </a:extLst>
                </p:cNvPr>
                <p:cNvSpPr/>
                <p:nvPr/>
              </p:nvSpPr>
              <p:spPr>
                <a:xfrm>
                  <a:off x="7712297" y="207765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0ADDAF6C-440B-6839-EC14-6EFAD8E56BC0}"/>
                    </a:ext>
                  </a:extLst>
                </p:cNvPr>
                <p:cNvSpPr/>
                <p:nvPr/>
              </p:nvSpPr>
              <p:spPr>
                <a:xfrm>
                  <a:off x="7645225" y="212202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D187390E-E5AC-711A-6AD1-DD1EFA0CA058}"/>
                    </a:ext>
                  </a:extLst>
                </p:cNvPr>
                <p:cNvCxnSpPr/>
                <p:nvPr/>
              </p:nvCxnSpPr>
              <p:spPr>
                <a:xfrm flipV="1">
                  <a:off x="7774927" y="1824939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A4754D8D-547A-2D80-9069-2A153B16D1EE}"/>
                    </a:ext>
                  </a:extLst>
                </p:cNvPr>
                <p:cNvCxnSpPr/>
                <p:nvPr/>
              </p:nvCxnSpPr>
              <p:spPr>
                <a:xfrm flipV="1">
                  <a:off x="8560033" y="2604301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A5F79127-D50A-A38C-CB48-57C9624B30A4}"/>
                    </a:ext>
                  </a:extLst>
                </p:cNvPr>
                <p:cNvCxnSpPr/>
                <p:nvPr/>
              </p:nvCxnSpPr>
              <p:spPr>
                <a:xfrm flipV="1">
                  <a:off x="8560033" y="1873167"/>
                  <a:ext cx="266217" cy="208345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9A82E1-81CC-9376-831C-16F323A43121}"/>
                  </a:ext>
                </a:extLst>
              </p:cNvPr>
              <p:cNvSpPr txBox="1"/>
              <p:nvPr/>
            </p:nvSpPr>
            <p:spPr>
              <a:xfrm>
                <a:off x="8330374" y="3383322"/>
                <a:ext cx="43887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512</a:t>
                </a:r>
                <a:endParaRPr lang="ko-KR" altLang="en-US" sz="800" b="1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DA3296-F5EB-CFCA-824A-05AC819D6A32}"/>
                  </a:ext>
                </a:extLst>
              </p:cNvPr>
              <p:cNvSpPr txBox="1"/>
              <p:nvPr/>
            </p:nvSpPr>
            <p:spPr>
              <a:xfrm>
                <a:off x="8740970" y="4523819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0E35FB3-B7A7-B87A-7BAF-7A2A8841D994}"/>
                  </a:ext>
                </a:extLst>
              </p:cNvPr>
              <p:cNvSpPr txBox="1"/>
              <p:nvPr/>
            </p:nvSpPr>
            <p:spPr>
              <a:xfrm>
                <a:off x="8195076" y="4004495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4F0B175-43A1-B91D-EFA0-1C9F5E5F0567}"/>
                </a:ext>
              </a:extLst>
            </p:cNvPr>
            <p:cNvSpPr/>
            <p:nvPr/>
          </p:nvSpPr>
          <p:spPr>
            <a:xfrm>
              <a:off x="9549114" y="3211975"/>
              <a:ext cx="1429473" cy="1400536"/>
            </a:xfrm>
            <a:custGeom>
              <a:avLst/>
              <a:gdLst>
                <a:gd name="connsiteX0" fmla="*/ 1429473 w 1429473"/>
                <a:gd name="connsiteY0" fmla="*/ 0 h 1400536"/>
                <a:gd name="connsiteX1" fmla="*/ 1059083 w 1429473"/>
                <a:gd name="connsiteY1" fmla="*/ 515073 h 1400536"/>
                <a:gd name="connsiteX2" fmla="*/ 341453 w 1429473"/>
                <a:gd name="connsiteY2" fmla="*/ 532435 h 1400536"/>
                <a:gd name="connsiteX3" fmla="*/ 0 w 1429473"/>
                <a:gd name="connsiteY3" fmla="*/ 1400536 h 1400536"/>
                <a:gd name="connsiteX4" fmla="*/ 0 w 1429473"/>
                <a:gd name="connsiteY4" fmla="*/ 1400536 h 140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473" h="1400536">
                  <a:moveTo>
                    <a:pt x="1429473" y="0"/>
                  </a:moveTo>
                  <a:cubicBezTo>
                    <a:pt x="1334946" y="213167"/>
                    <a:pt x="1240420" y="426334"/>
                    <a:pt x="1059083" y="515073"/>
                  </a:cubicBezTo>
                  <a:cubicBezTo>
                    <a:pt x="877746" y="603812"/>
                    <a:pt x="517967" y="384858"/>
                    <a:pt x="341453" y="532435"/>
                  </a:cubicBezTo>
                  <a:cubicBezTo>
                    <a:pt x="164939" y="680012"/>
                    <a:pt x="0" y="1400536"/>
                    <a:pt x="0" y="1400536"/>
                  </a:cubicBezTo>
                  <a:lnTo>
                    <a:pt x="0" y="1400536"/>
                  </a:lnTo>
                </a:path>
              </a:pathLst>
            </a:cu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E7697FD-94BC-5F0D-425C-15BA1A32F17B}"/>
                </a:ext>
              </a:extLst>
            </p:cNvPr>
            <p:cNvSpPr txBox="1"/>
            <p:nvPr/>
          </p:nvSpPr>
          <p:spPr>
            <a:xfrm>
              <a:off x="7998316" y="5565747"/>
              <a:ext cx="805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Expanding </a:t>
              </a:r>
            </a:p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B5D799CF-1FAF-426A-DBE9-6A1E80956412}"/>
                </a:ext>
              </a:extLst>
            </p:cNvPr>
            <p:cNvCxnSpPr/>
            <p:nvPr/>
          </p:nvCxnSpPr>
          <p:spPr>
            <a:xfrm>
              <a:off x="9993398" y="5587032"/>
              <a:ext cx="261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86A8A04F-9569-A655-0D56-4AA36E491F92}"/>
                </a:ext>
              </a:extLst>
            </p:cNvPr>
            <p:cNvGrpSpPr/>
            <p:nvPr/>
          </p:nvGrpSpPr>
          <p:grpSpPr>
            <a:xfrm>
              <a:off x="10173963" y="4891355"/>
              <a:ext cx="1789972" cy="1615558"/>
              <a:chOff x="8195076" y="3009563"/>
              <a:chExt cx="1888450" cy="1729700"/>
            </a:xfrm>
          </p:grpSpPr>
          <p:grpSp>
            <p:nvGrpSpPr>
              <p:cNvPr id="5120" name="그룹 5119">
                <a:extLst>
                  <a:ext uri="{FF2B5EF4-FFF2-40B4-BE49-F238E27FC236}">
                    <a16:creationId xmlns:a16="http://schemas.microsoft.com/office/drawing/2014/main" id="{3753E403-C5B7-C479-F697-029552A119CC}"/>
                  </a:ext>
                </a:extLst>
              </p:cNvPr>
              <p:cNvGrpSpPr/>
              <p:nvPr/>
            </p:nvGrpSpPr>
            <p:grpSpPr>
              <a:xfrm>
                <a:off x="8490399" y="3009563"/>
                <a:ext cx="1593127" cy="1501953"/>
                <a:chOff x="7642257" y="1374633"/>
                <a:chExt cx="1593127" cy="1501953"/>
              </a:xfrm>
            </p:grpSpPr>
            <p:sp>
              <p:nvSpPr>
                <p:cNvPr id="5125" name="직사각형 5124">
                  <a:extLst>
                    <a:ext uri="{FF2B5EF4-FFF2-40B4-BE49-F238E27FC236}">
                      <a16:creationId xmlns:a16="http://schemas.microsoft.com/office/drawing/2014/main" id="{A7E5DBCF-A11F-CBA2-569A-FAF7B36EA55B}"/>
                    </a:ext>
                  </a:extLst>
                </p:cNvPr>
                <p:cNvSpPr/>
                <p:nvPr/>
              </p:nvSpPr>
              <p:spPr>
                <a:xfrm>
                  <a:off x="8445925" y="1374633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26" name="직사각형 5125">
                  <a:extLst>
                    <a:ext uri="{FF2B5EF4-FFF2-40B4-BE49-F238E27FC236}">
                      <a16:creationId xmlns:a16="http://schemas.microsoft.com/office/drawing/2014/main" id="{47A6FCEB-3152-624A-265D-2F8EAEF12F3E}"/>
                    </a:ext>
                  </a:extLst>
                </p:cNvPr>
                <p:cNvSpPr/>
                <p:nvPr/>
              </p:nvSpPr>
              <p:spPr>
                <a:xfrm>
                  <a:off x="7712297" y="207765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27" name="직사각형 5126">
                  <a:extLst>
                    <a:ext uri="{FF2B5EF4-FFF2-40B4-BE49-F238E27FC236}">
                      <a16:creationId xmlns:a16="http://schemas.microsoft.com/office/drawing/2014/main" id="{6BE876BE-5A14-7157-B176-7F5A5B3F9B0E}"/>
                    </a:ext>
                  </a:extLst>
                </p:cNvPr>
                <p:cNvSpPr/>
                <p:nvPr/>
              </p:nvSpPr>
              <p:spPr>
                <a:xfrm>
                  <a:off x="7642257" y="2141594"/>
                  <a:ext cx="789459" cy="734992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128" name="직선 연결선 5127">
                  <a:extLst>
                    <a:ext uri="{FF2B5EF4-FFF2-40B4-BE49-F238E27FC236}">
                      <a16:creationId xmlns:a16="http://schemas.microsoft.com/office/drawing/2014/main" id="{CD363133-5087-D481-DD3A-1594181B6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74927" y="1412665"/>
                  <a:ext cx="670998" cy="620619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129" name="직선 연결선 5128">
                  <a:extLst>
                    <a:ext uri="{FF2B5EF4-FFF2-40B4-BE49-F238E27FC236}">
                      <a16:creationId xmlns:a16="http://schemas.microsoft.com/office/drawing/2014/main" id="{9CBC78FF-14B1-FA05-AD09-8B2F17E72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60033" y="2150138"/>
                  <a:ext cx="625398" cy="6625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130" name="직선 연결선 5129">
                  <a:extLst>
                    <a:ext uri="{FF2B5EF4-FFF2-40B4-BE49-F238E27FC236}">
                      <a16:creationId xmlns:a16="http://schemas.microsoft.com/office/drawing/2014/main" id="{156F53D8-6314-6A4C-A85B-FE2BC0C9F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60033" y="1412665"/>
                  <a:ext cx="675351" cy="66884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21" name="TextBox 5120">
                <a:extLst>
                  <a:ext uri="{FF2B5EF4-FFF2-40B4-BE49-F238E27FC236}">
                    <a16:creationId xmlns:a16="http://schemas.microsoft.com/office/drawing/2014/main" id="{FD4EB230-4AE6-C723-C2CD-3F49A0BABC60}"/>
                  </a:ext>
                </a:extLst>
              </p:cNvPr>
              <p:cNvSpPr txBox="1"/>
              <p:nvPr/>
            </p:nvSpPr>
            <p:spPr>
              <a:xfrm>
                <a:off x="8587501" y="3159825"/>
                <a:ext cx="464345" cy="230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1024</a:t>
                </a:r>
                <a:endParaRPr lang="ko-KR" altLang="en-US" sz="800" b="1" dirty="0"/>
              </a:p>
            </p:txBody>
          </p:sp>
          <p:sp>
            <p:nvSpPr>
              <p:cNvPr id="5123" name="TextBox 5122">
                <a:extLst>
                  <a:ext uri="{FF2B5EF4-FFF2-40B4-BE49-F238E27FC236}">
                    <a16:creationId xmlns:a16="http://schemas.microsoft.com/office/drawing/2014/main" id="{C3DB87BD-8F28-B044-BF2A-E90EC71C100C}"/>
                  </a:ext>
                </a:extLst>
              </p:cNvPr>
              <p:cNvSpPr txBox="1"/>
              <p:nvPr/>
            </p:nvSpPr>
            <p:spPr>
              <a:xfrm>
                <a:off x="8740970" y="4523819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  <p:sp>
            <p:nvSpPr>
              <p:cNvPr id="5124" name="TextBox 5123">
                <a:extLst>
                  <a:ext uri="{FF2B5EF4-FFF2-40B4-BE49-F238E27FC236}">
                    <a16:creationId xmlns:a16="http://schemas.microsoft.com/office/drawing/2014/main" id="{B88341E9-3FE2-4531-3F1C-FCCD3FA9B625}"/>
                  </a:ext>
                </a:extLst>
              </p:cNvPr>
              <p:cNvSpPr txBox="1"/>
              <p:nvPr/>
            </p:nvSpPr>
            <p:spPr>
              <a:xfrm>
                <a:off x="8195076" y="4004495"/>
                <a:ext cx="40578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56</a:t>
                </a:r>
                <a:endParaRPr lang="ko-KR" altLang="en-US" sz="800" b="1" dirty="0"/>
              </a:p>
            </p:txBody>
          </p:sp>
        </p:grpSp>
        <p:sp>
          <p:nvSpPr>
            <p:cNvPr id="5140" name="TextBox 5139">
              <a:extLst>
                <a:ext uri="{FF2B5EF4-FFF2-40B4-BE49-F238E27FC236}">
                  <a16:creationId xmlns:a16="http://schemas.microsoft.com/office/drawing/2014/main" id="{5773111B-B42D-8773-36BD-FB78DEDCC26B}"/>
                </a:ext>
              </a:extLst>
            </p:cNvPr>
            <p:cNvSpPr txBox="1"/>
            <p:nvPr/>
          </p:nvSpPr>
          <p:spPr>
            <a:xfrm>
              <a:off x="8563920" y="4996246"/>
              <a:ext cx="805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Contracting </a:t>
              </a:r>
            </a:p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  <p:sp>
          <p:nvSpPr>
            <p:cNvPr id="5141" name="TextBox 5140">
              <a:extLst>
                <a:ext uri="{FF2B5EF4-FFF2-40B4-BE49-F238E27FC236}">
                  <a16:creationId xmlns:a16="http://schemas.microsoft.com/office/drawing/2014/main" id="{6DBA7ACB-AFFB-2434-15E4-5B9B63E27B7B}"/>
                </a:ext>
              </a:extLst>
            </p:cNvPr>
            <p:cNvSpPr txBox="1"/>
            <p:nvPr/>
          </p:nvSpPr>
          <p:spPr>
            <a:xfrm>
              <a:off x="9709294" y="5326620"/>
              <a:ext cx="8861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Concatenation</a:t>
              </a:r>
              <a:endParaRPr lang="ko-KR" altLang="en-US" sz="8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7131C-9898-8634-8202-8625A4FD646C}"/>
                </a:ext>
              </a:extLst>
            </p:cNvPr>
            <p:cNvSpPr txBox="1"/>
            <p:nvPr/>
          </p:nvSpPr>
          <p:spPr>
            <a:xfrm>
              <a:off x="8335054" y="2288788"/>
              <a:ext cx="805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Contracting </a:t>
              </a:r>
            </a:p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24E9FB-846F-5A74-429E-E414F772F717}"/>
                </a:ext>
              </a:extLst>
            </p:cNvPr>
            <p:cNvSpPr txBox="1"/>
            <p:nvPr/>
          </p:nvSpPr>
          <p:spPr>
            <a:xfrm>
              <a:off x="10746532" y="2288788"/>
              <a:ext cx="805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Contracting </a:t>
              </a:r>
            </a:p>
            <a:p>
              <a:pPr algn="ctr"/>
              <a:r>
                <a:rPr lang="en-US" altLang="ko-KR" sz="800" b="1" dirty="0"/>
                <a:t>Image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234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9734BCE1-2479-A3A0-A414-16B2319FAB76}"/>
              </a:ext>
            </a:extLst>
          </p:cNvPr>
          <p:cNvGrpSpPr/>
          <p:nvPr/>
        </p:nvGrpSpPr>
        <p:grpSpPr>
          <a:xfrm>
            <a:off x="2714462" y="4486248"/>
            <a:ext cx="552787" cy="528100"/>
            <a:chOff x="7645225" y="986320"/>
            <a:chExt cx="2033871" cy="187069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5B271BB-3953-8EE2-23D1-4DFE475D1059}"/>
                </a:ext>
              </a:extLst>
            </p:cNvPr>
            <p:cNvSpPr/>
            <p:nvPr/>
          </p:nvSpPr>
          <p:spPr>
            <a:xfrm>
              <a:off x="8889637" y="986320"/>
              <a:ext cx="789459" cy="734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B2A941C-8CB7-65CF-FB84-B2AC7CD8F01E}"/>
                </a:ext>
              </a:extLst>
            </p:cNvPr>
            <p:cNvSpPr/>
            <p:nvPr/>
          </p:nvSpPr>
          <p:spPr>
            <a:xfrm>
              <a:off x="7761362" y="2016921"/>
              <a:ext cx="789461" cy="73499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D583752-2E6E-208A-D012-E3CFCA97B1D9}"/>
                </a:ext>
              </a:extLst>
            </p:cNvPr>
            <p:cNvSpPr/>
            <p:nvPr/>
          </p:nvSpPr>
          <p:spPr>
            <a:xfrm>
              <a:off x="7645225" y="2122024"/>
              <a:ext cx="789459" cy="734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6EB7777-8F3F-C4F4-903E-4B50B2CDF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927" y="1088717"/>
              <a:ext cx="1068537" cy="94456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F44F7025-ABE3-6D08-46D6-81F4DA7D6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0034" y="1721311"/>
              <a:ext cx="1097461" cy="10913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FE1C672-E586-7FA4-F094-7D19D2FED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0034" y="1030151"/>
              <a:ext cx="1097461" cy="1051361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EC454D2-A12C-8F14-9EAA-0B5138B3EDD0}"/>
              </a:ext>
            </a:extLst>
          </p:cNvPr>
          <p:cNvCxnSpPr>
            <a:cxnSpLocks/>
          </p:cNvCxnSpPr>
          <p:nvPr/>
        </p:nvCxnSpPr>
        <p:spPr>
          <a:xfrm flipV="1">
            <a:off x="1820932" y="4832513"/>
            <a:ext cx="597184" cy="281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ABCB5DE-69ED-202C-DF17-87AE8D38AFC0}"/>
              </a:ext>
            </a:extLst>
          </p:cNvPr>
          <p:cNvSpPr txBox="1"/>
          <p:nvPr/>
        </p:nvSpPr>
        <p:spPr>
          <a:xfrm>
            <a:off x="688500" y="4561781"/>
            <a:ext cx="94191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Input Image</a:t>
            </a:r>
            <a:endParaRPr lang="ko-KR" altLang="en-US" sz="8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FF94931-1F60-7FA8-56EE-64CB59F826B8}"/>
              </a:ext>
            </a:extLst>
          </p:cNvPr>
          <p:cNvSpPr/>
          <p:nvPr/>
        </p:nvSpPr>
        <p:spPr>
          <a:xfrm>
            <a:off x="5814057" y="4952146"/>
            <a:ext cx="658636" cy="595257"/>
          </a:xfrm>
          <a:prstGeom prst="rect">
            <a:avLst/>
          </a:prstGeom>
          <a:solidFill>
            <a:srgbClr val="FC9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D22F1F-9E80-1AAB-31DF-2DBBA15DDBEC}"/>
              </a:ext>
            </a:extLst>
          </p:cNvPr>
          <p:cNvSpPr/>
          <p:nvPr/>
        </p:nvSpPr>
        <p:spPr>
          <a:xfrm>
            <a:off x="5746526" y="5022803"/>
            <a:ext cx="658636" cy="5952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6D9855-F43A-005F-03BC-8A4F73E76D83}"/>
              </a:ext>
            </a:extLst>
          </p:cNvPr>
          <p:cNvSpPr txBox="1"/>
          <p:nvPr/>
        </p:nvSpPr>
        <p:spPr>
          <a:xfrm>
            <a:off x="5392947" y="5204713"/>
            <a:ext cx="37073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36DAB9-4BFB-53F0-C168-5C345DF2CBAE}"/>
              </a:ext>
            </a:extLst>
          </p:cNvPr>
          <p:cNvSpPr txBox="1"/>
          <p:nvPr/>
        </p:nvSpPr>
        <p:spPr>
          <a:xfrm>
            <a:off x="5919950" y="5618059"/>
            <a:ext cx="3831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6907E-9D3A-3AA0-393F-C134A8947717}"/>
              </a:ext>
            </a:extLst>
          </p:cNvPr>
          <p:cNvSpPr txBox="1"/>
          <p:nvPr/>
        </p:nvSpPr>
        <p:spPr>
          <a:xfrm>
            <a:off x="2500833" y="4820595"/>
            <a:ext cx="2545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88654F-8288-2504-7692-BB3E8016F51D}"/>
              </a:ext>
            </a:extLst>
          </p:cNvPr>
          <p:cNvSpPr txBox="1"/>
          <p:nvPr/>
        </p:nvSpPr>
        <p:spPr>
          <a:xfrm>
            <a:off x="2714622" y="5036039"/>
            <a:ext cx="2545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208B4-36F7-7014-08CC-0ED03159B03E}"/>
              </a:ext>
            </a:extLst>
          </p:cNvPr>
          <p:cNvSpPr txBox="1"/>
          <p:nvPr/>
        </p:nvSpPr>
        <p:spPr>
          <a:xfrm>
            <a:off x="2638700" y="4062215"/>
            <a:ext cx="64879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1x1 conv</a:t>
            </a:r>
            <a:endParaRPr lang="ko-KR" altLang="en-US" sz="8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789639-84A7-9E9C-41AB-29D4C97FE298}"/>
              </a:ext>
            </a:extLst>
          </p:cNvPr>
          <p:cNvSpPr txBox="1"/>
          <p:nvPr/>
        </p:nvSpPr>
        <p:spPr>
          <a:xfrm>
            <a:off x="5641233" y="4684250"/>
            <a:ext cx="86922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Output Image</a:t>
            </a:r>
            <a:endParaRPr lang="ko-KR" altLang="en-US" sz="800" b="1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92AC0BD-20E9-572F-3D64-2090C8EA5E4D}"/>
              </a:ext>
            </a:extLst>
          </p:cNvPr>
          <p:cNvCxnSpPr>
            <a:cxnSpLocks/>
          </p:cNvCxnSpPr>
          <p:nvPr/>
        </p:nvCxnSpPr>
        <p:spPr>
          <a:xfrm>
            <a:off x="3385890" y="4768426"/>
            <a:ext cx="453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683DFE-3096-ACBE-92EB-25C3246EFC57}"/>
              </a:ext>
            </a:extLst>
          </p:cNvPr>
          <p:cNvSpPr txBox="1"/>
          <p:nvPr/>
        </p:nvSpPr>
        <p:spPr>
          <a:xfrm>
            <a:off x="2617340" y="4454059"/>
            <a:ext cx="5320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64</a:t>
            </a:r>
            <a:endParaRPr lang="ko-KR" altLang="en-US" sz="800" b="1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60E8694-30DF-46E1-4F34-6CBFA18D1FF4}"/>
              </a:ext>
            </a:extLst>
          </p:cNvPr>
          <p:cNvGrpSpPr/>
          <p:nvPr/>
        </p:nvGrpSpPr>
        <p:grpSpPr>
          <a:xfrm>
            <a:off x="278016" y="4832513"/>
            <a:ext cx="1313631" cy="1086783"/>
            <a:chOff x="2051186" y="5391734"/>
            <a:chExt cx="1313631" cy="1086783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2CB93F8-6741-E826-A4CC-6A467963C4E7}"/>
                </a:ext>
              </a:extLst>
            </p:cNvPr>
            <p:cNvSpPr/>
            <p:nvPr/>
          </p:nvSpPr>
          <p:spPr>
            <a:xfrm>
              <a:off x="2704535" y="5460290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7090D5-4CAD-91C3-6B20-EA25B3201554}"/>
                </a:ext>
              </a:extLst>
            </p:cNvPr>
            <p:cNvSpPr/>
            <p:nvPr/>
          </p:nvSpPr>
          <p:spPr>
            <a:xfrm>
              <a:off x="2435460" y="5644649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9A412F6-E301-FA9A-4AFB-AC3DA9FFDA5B}"/>
                </a:ext>
              </a:extLst>
            </p:cNvPr>
            <p:cNvSpPr/>
            <p:nvPr/>
          </p:nvSpPr>
          <p:spPr>
            <a:xfrm>
              <a:off x="2379503" y="5680584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5EC3A077-3F84-2470-8335-7B10928319F4}"/>
                </a:ext>
              </a:extLst>
            </p:cNvPr>
            <p:cNvCxnSpPr/>
            <p:nvPr/>
          </p:nvCxnSpPr>
          <p:spPr>
            <a:xfrm flipV="1">
              <a:off x="3142716" y="607117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05B607A3-D23B-03F6-B067-276F797D46E8}"/>
                </a:ext>
              </a:extLst>
            </p:cNvPr>
            <p:cNvCxnSpPr/>
            <p:nvPr/>
          </p:nvCxnSpPr>
          <p:spPr>
            <a:xfrm flipV="1">
              <a:off x="3142716" y="5479039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29BEEB9-97EA-FFA4-DB3B-1C319B9FE5FF}"/>
                </a:ext>
              </a:extLst>
            </p:cNvPr>
            <p:cNvCxnSpPr/>
            <p:nvPr/>
          </p:nvCxnSpPr>
          <p:spPr>
            <a:xfrm flipV="1">
              <a:off x="2475726" y="546810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31E279-5E61-BE81-AFC7-487A800606F1}"/>
                </a:ext>
              </a:extLst>
            </p:cNvPr>
            <p:cNvSpPr txBox="1"/>
            <p:nvPr/>
          </p:nvSpPr>
          <p:spPr>
            <a:xfrm>
              <a:off x="2051186" y="5870490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388</a:t>
              </a:r>
              <a:endParaRPr lang="ko-KR" altLang="en-US" sz="800" b="1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A88DD6-351B-18AA-3050-65A5378636E4}"/>
                </a:ext>
              </a:extLst>
            </p:cNvPr>
            <p:cNvSpPr txBox="1"/>
            <p:nvPr/>
          </p:nvSpPr>
          <p:spPr>
            <a:xfrm>
              <a:off x="2501027" y="6263073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388</a:t>
              </a:r>
              <a:endParaRPr lang="ko-KR" altLang="en-US" sz="8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9ABCEC-F949-18C1-9436-FF32C3759A31}"/>
                </a:ext>
              </a:extLst>
            </p:cNvPr>
            <p:cNvSpPr txBox="1"/>
            <p:nvPr/>
          </p:nvSpPr>
          <p:spPr>
            <a:xfrm>
              <a:off x="2253279" y="5391734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64</a:t>
              </a:r>
              <a:endParaRPr lang="ko-KR" altLang="en-US" sz="8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78F666-A6C2-4AB5-DD57-E560C6B9E1E0}"/>
              </a:ext>
            </a:extLst>
          </p:cNvPr>
          <p:cNvGrpSpPr/>
          <p:nvPr/>
        </p:nvGrpSpPr>
        <p:grpSpPr>
          <a:xfrm>
            <a:off x="2732030" y="5634530"/>
            <a:ext cx="552787" cy="528100"/>
            <a:chOff x="7645225" y="986320"/>
            <a:chExt cx="2033871" cy="18706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A81537-50A6-6937-16AA-2B819B6F2E62}"/>
                </a:ext>
              </a:extLst>
            </p:cNvPr>
            <p:cNvSpPr/>
            <p:nvPr/>
          </p:nvSpPr>
          <p:spPr>
            <a:xfrm>
              <a:off x="8889637" y="986320"/>
              <a:ext cx="789459" cy="734992"/>
            </a:xfrm>
            <a:prstGeom prst="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B877789-FC2D-B262-2BC9-87D7DF7045D6}"/>
                </a:ext>
              </a:extLst>
            </p:cNvPr>
            <p:cNvSpPr/>
            <p:nvPr/>
          </p:nvSpPr>
          <p:spPr>
            <a:xfrm>
              <a:off x="7761362" y="2016921"/>
              <a:ext cx="789461" cy="734991"/>
            </a:xfrm>
            <a:prstGeom prst="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392D58-54C3-A9F9-8F47-CE8A69A51480}"/>
                </a:ext>
              </a:extLst>
            </p:cNvPr>
            <p:cNvSpPr/>
            <p:nvPr/>
          </p:nvSpPr>
          <p:spPr>
            <a:xfrm>
              <a:off x="7645225" y="2122024"/>
              <a:ext cx="789459" cy="734992"/>
            </a:xfrm>
            <a:prstGeom prst="rect">
              <a:avLst/>
            </a:prstGeom>
            <a:solidFill>
              <a:srgbClr val="FC9D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AFC5C7C-8424-D6F8-7AAE-0ABDBD454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927" y="1088717"/>
              <a:ext cx="1068537" cy="94456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DC44220-1528-8E6B-A45C-9C004A30F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0034" y="1721311"/>
              <a:ext cx="1097461" cy="10913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688D7B-7652-95C2-F7B5-4274AC0BC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0034" y="1030151"/>
              <a:ext cx="1097461" cy="1051361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1FFEB6-9241-4994-18DE-19A32A353597}"/>
              </a:ext>
            </a:extLst>
          </p:cNvPr>
          <p:cNvSpPr txBox="1"/>
          <p:nvPr/>
        </p:nvSpPr>
        <p:spPr>
          <a:xfrm>
            <a:off x="2518401" y="5968877"/>
            <a:ext cx="2545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BA6BF-D874-5991-868A-D87D49F5C43E}"/>
              </a:ext>
            </a:extLst>
          </p:cNvPr>
          <p:cNvSpPr txBox="1"/>
          <p:nvPr/>
        </p:nvSpPr>
        <p:spPr>
          <a:xfrm>
            <a:off x="2732190" y="6184321"/>
            <a:ext cx="2545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3DE4E-E8FC-21B7-3BFB-1FE8985398F4}"/>
              </a:ext>
            </a:extLst>
          </p:cNvPr>
          <p:cNvSpPr txBox="1"/>
          <p:nvPr/>
        </p:nvSpPr>
        <p:spPr>
          <a:xfrm>
            <a:off x="2634908" y="5602341"/>
            <a:ext cx="5320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64</a:t>
            </a:r>
            <a:endParaRPr lang="ko-KR" altLang="en-US" sz="8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7662A2-E5BF-6493-1670-BD08F196AF3F}"/>
              </a:ext>
            </a:extLst>
          </p:cNvPr>
          <p:cNvCxnSpPr>
            <a:cxnSpLocks/>
          </p:cNvCxnSpPr>
          <p:nvPr/>
        </p:nvCxnSpPr>
        <p:spPr>
          <a:xfrm>
            <a:off x="1816478" y="5489175"/>
            <a:ext cx="597184" cy="281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268312-678A-D037-3FA8-744374E43DD8}"/>
              </a:ext>
            </a:extLst>
          </p:cNvPr>
          <p:cNvSpPr/>
          <p:nvPr/>
        </p:nvSpPr>
        <p:spPr>
          <a:xfrm>
            <a:off x="4167274" y="4470798"/>
            <a:ext cx="658636" cy="5952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7DB4A3-14EB-5E39-B437-40116A18B696}"/>
              </a:ext>
            </a:extLst>
          </p:cNvPr>
          <p:cNvSpPr txBox="1"/>
          <p:nvPr/>
        </p:nvSpPr>
        <p:spPr>
          <a:xfrm>
            <a:off x="3838957" y="4660704"/>
            <a:ext cx="4844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6F4AA7-8B00-D5A6-2447-3E1867CC0911}"/>
              </a:ext>
            </a:extLst>
          </p:cNvPr>
          <p:cNvSpPr txBox="1"/>
          <p:nvPr/>
        </p:nvSpPr>
        <p:spPr>
          <a:xfrm>
            <a:off x="4288798" y="5053287"/>
            <a:ext cx="4844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6D8B31-4430-8005-EFE7-2A5D09BA22D5}"/>
              </a:ext>
            </a:extLst>
          </p:cNvPr>
          <p:cNvCxnSpPr>
            <a:cxnSpLocks/>
          </p:cNvCxnSpPr>
          <p:nvPr/>
        </p:nvCxnSpPr>
        <p:spPr>
          <a:xfrm>
            <a:off x="3385890" y="5892829"/>
            <a:ext cx="453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BC145-4506-9757-4563-A35A23F16206}"/>
              </a:ext>
            </a:extLst>
          </p:cNvPr>
          <p:cNvSpPr/>
          <p:nvPr/>
        </p:nvSpPr>
        <p:spPr>
          <a:xfrm>
            <a:off x="4165501" y="5599266"/>
            <a:ext cx="658636" cy="595257"/>
          </a:xfrm>
          <a:prstGeom prst="rect">
            <a:avLst/>
          </a:prstGeom>
          <a:solidFill>
            <a:srgbClr val="FC9D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2A63A4-030F-EF9F-640A-C02535C938AB}"/>
              </a:ext>
            </a:extLst>
          </p:cNvPr>
          <p:cNvSpPr txBox="1"/>
          <p:nvPr/>
        </p:nvSpPr>
        <p:spPr>
          <a:xfrm>
            <a:off x="3837184" y="5789172"/>
            <a:ext cx="4844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B154E7-0967-CDC4-9DC5-BCA5A7B69BC0}"/>
              </a:ext>
            </a:extLst>
          </p:cNvPr>
          <p:cNvSpPr txBox="1"/>
          <p:nvPr/>
        </p:nvSpPr>
        <p:spPr>
          <a:xfrm>
            <a:off x="4287025" y="6181755"/>
            <a:ext cx="48443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388</a:t>
            </a:r>
            <a:endParaRPr lang="ko-KR" altLang="en-US" sz="800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8FB9AEA-35FE-F206-91B8-F27432830972}"/>
              </a:ext>
            </a:extLst>
          </p:cNvPr>
          <p:cNvCxnSpPr>
            <a:cxnSpLocks/>
          </p:cNvCxnSpPr>
          <p:nvPr/>
        </p:nvCxnSpPr>
        <p:spPr>
          <a:xfrm>
            <a:off x="4945418" y="4826228"/>
            <a:ext cx="597184" cy="281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ADF359-1C81-8BCA-2E18-B12B8C799809}"/>
              </a:ext>
            </a:extLst>
          </p:cNvPr>
          <p:cNvCxnSpPr>
            <a:cxnSpLocks/>
          </p:cNvCxnSpPr>
          <p:nvPr/>
        </p:nvCxnSpPr>
        <p:spPr>
          <a:xfrm flipV="1">
            <a:off x="4945418" y="5596318"/>
            <a:ext cx="597184" cy="281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8003D2-BC61-4607-BAFB-6470ADB98B2B}"/>
              </a:ext>
            </a:extLst>
          </p:cNvPr>
          <p:cNvSpPr txBox="1"/>
          <p:nvPr/>
        </p:nvSpPr>
        <p:spPr>
          <a:xfrm>
            <a:off x="176212" y="145300"/>
            <a:ext cx="422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1x1 conv</a:t>
            </a:r>
            <a:endParaRPr lang="ko-KR" altLang="en-US" sz="1200" b="1" dirty="0"/>
          </a:p>
        </p:txBody>
      </p:sp>
      <p:pic>
        <p:nvPicPr>
          <p:cNvPr id="2050" name="Picture 2" descr="영상">
            <a:extLst>
              <a:ext uri="{FF2B5EF4-FFF2-40B4-BE49-F238E27FC236}">
                <a16:creationId xmlns:a16="http://schemas.microsoft.com/office/drawing/2014/main" id="{CFFDCF29-677D-37BC-A36A-F777BED0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5" y="458235"/>
            <a:ext cx="6293272" cy="32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17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F2BB9-01E2-6734-9E0D-750B9750B9BA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Loss Function</a:t>
            </a:r>
            <a:endParaRPr lang="ko-KR" altLang="en-US" sz="1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6BF14C-3BC4-0DA6-1252-F701C2A8FB45}"/>
              </a:ext>
            </a:extLst>
          </p:cNvPr>
          <p:cNvGrpSpPr/>
          <p:nvPr/>
        </p:nvGrpSpPr>
        <p:grpSpPr>
          <a:xfrm>
            <a:off x="743515" y="3614488"/>
            <a:ext cx="2989027" cy="2266614"/>
            <a:chOff x="8942216" y="1873710"/>
            <a:chExt cx="2989027" cy="22666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D87890-E06D-FCE5-AF79-2A2A4CC3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2216" y="1873710"/>
              <a:ext cx="2670209" cy="9575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D3FB1E-79D0-4A51-9831-B893DC3E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216" y="2763069"/>
              <a:ext cx="2989027" cy="13772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1987DF-9873-73B8-3200-FB92ABC21AD7}"/>
              </a:ext>
            </a:extLst>
          </p:cNvPr>
          <p:cNvGrpSpPr/>
          <p:nvPr/>
        </p:nvGrpSpPr>
        <p:grpSpPr>
          <a:xfrm>
            <a:off x="743515" y="1100100"/>
            <a:ext cx="6980554" cy="1807652"/>
            <a:chOff x="917135" y="955417"/>
            <a:chExt cx="6980554" cy="1807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B86725A-FC10-1035-40A9-AC8A567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135" y="984352"/>
              <a:ext cx="5106746" cy="177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F93B74-95F3-5397-A6DB-11FBC659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740" y="955417"/>
              <a:ext cx="1739949" cy="170676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8739A3-C9D0-33B0-A917-F54ED344A870}"/>
              </a:ext>
            </a:extLst>
          </p:cNvPr>
          <p:cNvSpPr txBox="1"/>
          <p:nvPr/>
        </p:nvSpPr>
        <p:spPr>
          <a:xfrm>
            <a:off x="4768769" y="3950249"/>
            <a:ext cx="7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픽셀이 경계와 얼마나 가까운지에 따른 </a:t>
            </a:r>
            <a:r>
              <a:rPr lang="en-US" altLang="ko-KR" sz="1200" dirty="0"/>
              <a:t>Weight-Map</a:t>
            </a:r>
            <a:r>
              <a:rPr lang="ko-KR" altLang="en-US" sz="1200" dirty="0"/>
              <a:t>을 만들고 학습할 때 경계에 가까운 픽셀의 </a:t>
            </a:r>
            <a:r>
              <a:rPr lang="en-US" altLang="ko-KR" sz="1200" dirty="0"/>
              <a:t>Loss</a:t>
            </a:r>
            <a:r>
              <a:rPr lang="ko-KR" altLang="en-US" sz="1200" dirty="0"/>
              <a:t>를 </a:t>
            </a:r>
            <a:r>
              <a:rPr lang="en-US" altLang="ko-KR" sz="1200" dirty="0"/>
              <a:t>Weight-Map</a:t>
            </a:r>
            <a:r>
              <a:rPr lang="ko-KR" altLang="en-US" sz="1200" dirty="0"/>
              <a:t>에 비례하게 증가 시킴으로써 </a:t>
            </a:r>
            <a:r>
              <a:rPr lang="ko-KR" altLang="en-US" sz="1200" b="1" dirty="0"/>
              <a:t>경계를 잘 학습</a:t>
            </a:r>
            <a:r>
              <a:rPr lang="ko-KR" altLang="en-US" sz="1200" dirty="0"/>
              <a:t>하도록 설계하였습니다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D63D9-3352-32EA-1AC1-F9EC52CDB80D}"/>
              </a:ext>
            </a:extLst>
          </p:cNvPr>
          <p:cNvSpPr txBox="1"/>
          <p:nvPr/>
        </p:nvSpPr>
        <p:spPr>
          <a:xfrm>
            <a:off x="4768769" y="4730809"/>
            <a:ext cx="721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W(x)</a:t>
            </a:r>
            <a:r>
              <a:rPr lang="ko-KR" altLang="en-US" sz="1200" dirty="0"/>
              <a:t>는 </a:t>
            </a:r>
            <a:r>
              <a:rPr lang="ko-KR" altLang="en-US" sz="1200" b="1" dirty="0"/>
              <a:t>픽셀 </a:t>
            </a:r>
            <a:r>
              <a:rPr lang="en-US" altLang="ko-KR" sz="1200" b="1" dirty="0"/>
              <a:t>x</a:t>
            </a:r>
            <a:r>
              <a:rPr lang="ko-KR" altLang="en-US" sz="1200" b="1" dirty="0"/>
              <a:t>와 경계의 거리가 가까우면 </a:t>
            </a:r>
            <a:r>
              <a:rPr lang="ko-KR" altLang="en-US" sz="1200" dirty="0"/>
              <a:t>큰 값을 갖게 되므로 </a:t>
            </a:r>
            <a:r>
              <a:rPr lang="ko-KR" altLang="en-US" sz="1200" b="1" dirty="0"/>
              <a:t>해당 픽셀의 </a:t>
            </a:r>
            <a:r>
              <a:rPr lang="en-US" altLang="ko-KR" sz="1200" b="1" dirty="0"/>
              <a:t>Loss </a:t>
            </a:r>
            <a:r>
              <a:rPr lang="ko-KR" altLang="en-US" sz="1200" b="1" dirty="0"/>
              <a:t>비중이 커지게 </a:t>
            </a:r>
            <a:r>
              <a:rPr lang="ko-KR" altLang="en-US" sz="1200" dirty="0"/>
              <a:t>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학습 시 경계에 해당하는 픽셀을 잘 학습하게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F02552-B043-21F3-7510-1EB970C7E8EB}"/>
              </a:ext>
            </a:extLst>
          </p:cNvPr>
          <p:cNvCxnSpPr/>
          <p:nvPr/>
        </p:nvCxnSpPr>
        <p:spPr>
          <a:xfrm flipH="1">
            <a:off x="7228390" y="1215342"/>
            <a:ext cx="1660967" cy="538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63220D-47C6-1C3B-D240-F0CF6EF61B78}"/>
              </a:ext>
            </a:extLst>
          </p:cNvPr>
          <p:cNvSpPr txBox="1"/>
          <p:nvPr/>
        </p:nvSpPr>
        <p:spPr>
          <a:xfrm>
            <a:off x="8970371" y="1015287"/>
            <a:ext cx="232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W(x)</a:t>
            </a:r>
            <a:r>
              <a:rPr lang="ko-KR" altLang="en-US" sz="1000" dirty="0"/>
              <a:t>는 객체의 경계 부분에서 </a:t>
            </a:r>
            <a:br>
              <a:rPr lang="en-US" altLang="ko-KR" sz="1000" dirty="0"/>
            </a:br>
            <a:r>
              <a:rPr lang="ko-KR" altLang="en-US" sz="1000" dirty="0"/>
              <a:t>큰 값을 갖는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314366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514</Words>
  <Application>Microsoft Office PowerPoint</Application>
  <PresentationFormat>와이드스크린</PresentationFormat>
  <Paragraphs>109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Office 테마</vt:lpstr>
      <vt:lpstr>포장기 셸 개체</vt:lpstr>
      <vt:lpstr>U-Net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</dc:title>
  <dc:creator>정강현</dc:creator>
  <cp:lastModifiedBy>정강현</cp:lastModifiedBy>
  <cp:revision>48</cp:revision>
  <dcterms:created xsi:type="dcterms:W3CDTF">2024-03-18T12:04:43Z</dcterms:created>
  <dcterms:modified xsi:type="dcterms:W3CDTF">2024-10-16T13:47:25Z</dcterms:modified>
</cp:coreProperties>
</file>